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70" r:id="rId4"/>
    <p:sldId id="259" r:id="rId5"/>
    <p:sldId id="260" r:id="rId6"/>
    <p:sldId id="261" r:id="rId7"/>
    <p:sldId id="262" r:id="rId8"/>
    <p:sldId id="263" r:id="rId9"/>
    <p:sldId id="258" r:id="rId10"/>
    <p:sldId id="264" r:id="rId11"/>
    <p:sldId id="266" r:id="rId12"/>
    <p:sldId id="267" r:id="rId13"/>
    <p:sldId id="268" r:id="rId14"/>
    <p:sldId id="269"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65" r:id="rId29"/>
  </p:sldIdLst>
  <p:sldSz cx="18288000" cy="10287000"/>
  <p:notesSz cx="6858000" cy="9144000"/>
  <p:embeddedFontLst>
    <p:embeddedFont>
      <p:font typeface="High Cruiser" panose="020B0604020202020204" charset="0"/>
      <p:regular r:id="rId31"/>
    </p:embeddedFont>
    <p:embeddedFont>
      <p:font typeface="Calibri" panose="020F0502020204030204" pitchFamily="34" charset="0"/>
      <p:regular r:id="rId32"/>
      <p:bold r:id="rId33"/>
      <p:italic r:id="rId34"/>
      <p:boldItalic r:id="rId35"/>
    </p:embeddedFont>
    <p:embeddedFont>
      <p:font typeface="Glacial Indifference" panose="020B0604020202020204" charset="0"/>
      <p:regular r:id="rId36"/>
    </p:embeddedFont>
    <p:embeddedFont>
      <p:font typeface="Caveat Brush" panose="020B0604020202020204" charset="0"/>
      <p:regular r:id="rId37"/>
    </p:embeddedFont>
    <p:embeddedFont>
      <p:font typeface="Arial Black" panose="020B0A04020102020204" pitchFamily="34"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7361" autoAdjust="0"/>
  </p:normalViewPr>
  <p:slideViewPr>
    <p:cSldViewPr>
      <p:cViewPr varScale="1">
        <p:scale>
          <a:sx n="46" d="100"/>
          <a:sy n="46" d="100"/>
        </p:scale>
        <p:origin x="11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648B6-DD96-4BB1-89D6-EDFC2E626C54}"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529CC-DCB5-43C8-8362-EF7BA56AFD22}" type="slidenum">
              <a:rPr lang="en-US" smtClean="0"/>
              <a:t>‹#›</a:t>
            </a:fld>
            <a:endParaRPr lang="en-US"/>
          </a:p>
        </p:txBody>
      </p:sp>
    </p:spTree>
    <p:extLst>
      <p:ext uri="{BB962C8B-B14F-4D97-AF65-F5344CB8AC3E}">
        <p14:creationId xmlns:p14="http://schemas.microsoft.com/office/powerpoint/2010/main" val="213669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Hydrosphere</a:t>
            </a:r>
            <a:r>
              <a:rPr lang="en-US" dirty="0" smtClean="0"/>
              <a:t> includes all water bodies such as lakes, ponds, rivers, streams and ocean etc. Hydrosphere functions in a cyclic nature, which is termed as hydrological cycle or water cycle.</a:t>
            </a:r>
          </a:p>
          <a:p>
            <a:r>
              <a:rPr lang="en-US" b="1" dirty="0" smtClean="0"/>
              <a:t>Lithosphere</a:t>
            </a:r>
            <a:r>
              <a:rPr lang="en-US" dirty="0" smtClean="0"/>
              <a:t> mainly, contains soil, earth rocks, mountain etc. Lithosphere is divided into three layers-crusts, mantle and core (outer and inner).</a:t>
            </a:r>
          </a:p>
          <a:p>
            <a:r>
              <a:rPr lang="en-US" b="1" dirty="0" smtClean="0"/>
              <a:t>Atmosphere</a:t>
            </a:r>
            <a:r>
              <a:rPr lang="en-US" dirty="0" smtClean="0"/>
              <a:t> is a thin layer which contains gases like oxygen, carbon dioxide etc. and which protects the solid earth and human beings from the harmful radiations of the sun.</a:t>
            </a:r>
          </a:p>
          <a:p>
            <a:r>
              <a:rPr lang="en-US" b="1" dirty="0" smtClean="0"/>
              <a:t>Biosphere</a:t>
            </a:r>
            <a:r>
              <a:rPr lang="en-US" dirty="0" smtClean="0"/>
              <a:t> it is otherwise known as the life layer, it refers to all organisms on the earth’s surface and their interaction with water and air. </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3</a:t>
            </a:fld>
            <a:endParaRPr lang="en-US"/>
          </a:p>
        </p:txBody>
      </p:sp>
    </p:spTree>
    <p:extLst>
      <p:ext uri="{BB962C8B-B14F-4D97-AF65-F5344CB8AC3E}">
        <p14:creationId xmlns:p14="http://schemas.microsoft.com/office/powerpoint/2010/main" val="50005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Mount </a:t>
            </a:r>
            <a:r>
              <a:rPr lang="en-US" sz="1200" b="0" i="0" kern="1200" dirty="0" err="1" smtClean="0">
                <a:solidFill>
                  <a:schemeClr val="tx1"/>
                </a:solidFill>
                <a:effectLst/>
                <a:latin typeface="+mn-lt"/>
                <a:ea typeface="+mn-ea"/>
                <a:cs typeface="+mn-cs"/>
              </a:rPr>
              <a:t>Iglit-Baco</a:t>
            </a:r>
            <a:r>
              <a:rPr lang="en-US" sz="1200" b="0" i="0" kern="1200" dirty="0" smtClean="0">
                <a:solidFill>
                  <a:schemeClr val="tx1"/>
                </a:solidFill>
                <a:effectLst/>
                <a:latin typeface="+mn-lt"/>
                <a:ea typeface="+mn-ea"/>
                <a:cs typeface="+mn-cs"/>
              </a:rPr>
              <a:t> National Park, also known as Mounts </a:t>
            </a:r>
            <a:r>
              <a:rPr lang="en-US" sz="1200" b="0" i="0" kern="1200" dirty="0" err="1" smtClean="0">
                <a:solidFill>
                  <a:schemeClr val="tx1"/>
                </a:solidFill>
                <a:effectLst/>
                <a:latin typeface="+mn-lt"/>
                <a:ea typeface="+mn-ea"/>
                <a:cs typeface="+mn-cs"/>
              </a:rPr>
              <a:t>Iglit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Baco</a:t>
            </a:r>
            <a:r>
              <a:rPr lang="en-US" sz="1200" b="0" i="0" kern="1200" dirty="0" smtClean="0">
                <a:solidFill>
                  <a:schemeClr val="tx1"/>
                </a:solidFill>
                <a:effectLst/>
                <a:latin typeface="+mn-lt"/>
                <a:ea typeface="+mn-ea"/>
                <a:cs typeface="+mn-cs"/>
              </a:rPr>
              <a:t> Natural Park, is located on the island of Mindoro in the Philippines</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22</a:t>
            </a:fld>
            <a:endParaRPr lang="en-US"/>
          </a:p>
        </p:txBody>
      </p:sp>
    </p:spTree>
    <p:extLst>
      <p:ext uri="{BB962C8B-B14F-4D97-AF65-F5344CB8AC3E}">
        <p14:creationId xmlns:p14="http://schemas.microsoft.com/office/powerpoint/2010/main" val="413503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23</a:t>
            </a:fld>
            <a:endParaRPr lang="en-US"/>
          </a:p>
        </p:txBody>
      </p:sp>
    </p:spTree>
    <p:extLst>
      <p:ext uri="{BB962C8B-B14F-4D97-AF65-F5344CB8AC3E}">
        <p14:creationId xmlns:p14="http://schemas.microsoft.com/office/powerpoint/2010/main" val="325160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26</a:t>
            </a:fld>
            <a:endParaRPr lang="en-US"/>
          </a:p>
        </p:txBody>
      </p:sp>
    </p:spTree>
    <p:extLst>
      <p:ext uri="{BB962C8B-B14F-4D97-AF65-F5344CB8AC3E}">
        <p14:creationId xmlns:p14="http://schemas.microsoft.com/office/powerpoint/2010/main" val="853815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27</a:t>
            </a:fld>
            <a:endParaRPr lang="en-US"/>
          </a:p>
        </p:txBody>
      </p:sp>
    </p:spTree>
    <p:extLst>
      <p:ext uri="{BB962C8B-B14F-4D97-AF65-F5344CB8AC3E}">
        <p14:creationId xmlns:p14="http://schemas.microsoft.com/office/powerpoint/2010/main" val="329990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8</a:t>
            </a:fld>
            <a:endParaRPr lang="en-US"/>
          </a:p>
        </p:txBody>
      </p:sp>
    </p:spTree>
    <p:extLst>
      <p:ext uri="{BB962C8B-B14F-4D97-AF65-F5344CB8AC3E}">
        <p14:creationId xmlns:p14="http://schemas.microsoft.com/office/powerpoint/2010/main" val="158896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9</a:t>
            </a:fld>
            <a:endParaRPr lang="en-US"/>
          </a:p>
        </p:txBody>
      </p:sp>
    </p:spTree>
    <p:extLst>
      <p:ext uri="{BB962C8B-B14F-4D97-AF65-F5344CB8AC3E}">
        <p14:creationId xmlns:p14="http://schemas.microsoft.com/office/powerpoint/2010/main" val="264426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interaction between biotic and abiotic factors helps maintain balance in an ecosystem. For instance, plants (biotic) need sunlight and water (abiotic) to grow, and animals depend on plants for food.</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10</a:t>
            </a:fld>
            <a:endParaRPr lang="en-US"/>
          </a:p>
        </p:txBody>
      </p:sp>
    </p:spTree>
    <p:extLst>
      <p:ext uri="{BB962C8B-B14F-4D97-AF65-F5344CB8AC3E}">
        <p14:creationId xmlns:p14="http://schemas.microsoft.com/office/powerpoint/2010/main" val="27684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Radioactive pollution </a:t>
            </a:r>
            <a:r>
              <a:rPr lang="en-US" sz="1200" b="0" i="0" kern="1200" dirty="0" smtClean="0">
                <a:solidFill>
                  <a:schemeClr val="tx1"/>
                </a:solidFill>
                <a:effectLst/>
                <a:latin typeface="+mn-lt"/>
                <a:ea typeface="+mn-ea"/>
                <a:cs typeface="+mn-cs"/>
              </a:rPr>
              <a:t>happens when harmful radioactive materials are released into the environment from things like nuclear power plants, weapon testing, or improper waste disposal, which can be dangerous to humans, animals, and plants because of the radiation they give off.</a:t>
            </a:r>
          </a:p>
          <a:p>
            <a:r>
              <a:rPr lang="en-US" sz="1200" b="1" i="0" kern="1200" dirty="0" smtClean="0">
                <a:solidFill>
                  <a:schemeClr val="tx1"/>
                </a:solidFill>
                <a:effectLst/>
                <a:latin typeface="+mn-lt"/>
                <a:ea typeface="+mn-ea"/>
                <a:cs typeface="+mn-cs"/>
              </a:rPr>
              <a:t>Thermal pollution</a:t>
            </a:r>
            <a:r>
              <a:rPr lang="en-US" sz="1200" b="0" i="0" kern="1200" dirty="0" smtClean="0">
                <a:solidFill>
                  <a:schemeClr val="tx1"/>
                </a:solidFill>
                <a:effectLst/>
                <a:latin typeface="+mn-lt"/>
                <a:ea typeface="+mn-ea"/>
                <a:cs typeface="+mn-cs"/>
              </a:rPr>
              <a:t> occurs when the temperature of a natural body of water is increased or decreased due to human activities, such as industrial processes that release heated or cooled water back into the environment, negatively impacting aquatic life.</a:t>
            </a:r>
          </a:p>
          <a:p>
            <a:r>
              <a:rPr lang="en-US" sz="1200" b="1" i="0" kern="1200" dirty="0" smtClean="0">
                <a:solidFill>
                  <a:schemeClr val="tx1"/>
                </a:solidFill>
                <a:effectLst/>
                <a:latin typeface="+mn-lt"/>
                <a:ea typeface="+mn-ea"/>
                <a:cs typeface="+mn-cs"/>
              </a:rPr>
              <a:t>Visual pollution</a:t>
            </a:r>
            <a:r>
              <a:rPr lang="en-US" sz="1200" b="0" i="0" kern="1200" dirty="0" smtClean="0">
                <a:solidFill>
                  <a:schemeClr val="tx1"/>
                </a:solidFill>
                <a:effectLst/>
                <a:latin typeface="+mn-lt"/>
                <a:ea typeface="+mn-ea"/>
                <a:cs typeface="+mn-cs"/>
              </a:rPr>
              <a:t> refers to the presence of unattractive or disruptive elements in the environment, such as billboards, litter, and poorly designed buildings, which can detract from the natural beauty of an area and affect people's well-being.</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14</a:t>
            </a:fld>
            <a:endParaRPr lang="en-US"/>
          </a:p>
        </p:txBody>
      </p:sp>
    </p:spTree>
    <p:extLst>
      <p:ext uri="{BB962C8B-B14F-4D97-AF65-F5344CB8AC3E}">
        <p14:creationId xmlns:p14="http://schemas.microsoft.com/office/powerpoint/2010/main" val="4032576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16</a:t>
            </a:fld>
            <a:endParaRPr lang="en-US"/>
          </a:p>
        </p:txBody>
      </p:sp>
    </p:spTree>
    <p:extLst>
      <p:ext uri="{BB962C8B-B14F-4D97-AF65-F5344CB8AC3E}">
        <p14:creationId xmlns:p14="http://schemas.microsoft.com/office/powerpoint/2010/main" val="1519528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narrow geographical area refers to a small, specific location or region.</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19</a:t>
            </a:fld>
            <a:endParaRPr lang="en-US"/>
          </a:p>
        </p:txBody>
      </p:sp>
    </p:spTree>
    <p:extLst>
      <p:ext uri="{BB962C8B-B14F-4D97-AF65-F5344CB8AC3E}">
        <p14:creationId xmlns:p14="http://schemas.microsoft.com/office/powerpoint/2010/main" val="395905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20</a:t>
            </a:fld>
            <a:endParaRPr lang="en-US"/>
          </a:p>
        </p:txBody>
      </p:sp>
    </p:spTree>
    <p:extLst>
      <p:ext uri="{BB962C8B-B14F-4D97-AF65-F5344CB8AC3E}">
        <p14:creationId xmlns:p14="http://schemas.microsoft.com/office/powerpoint/2010/main" val="195741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 refers to how humans interact with the environment to fulfill their needs and how they respond to these interactions (e.g., cutting down a tree).</a:t>
            </a:r>
            <a:endParaRPr lang="en-US" dirty="0"/>
          </a:p>
        </p:txBody>
      </p:sp>
      <p:sp>
        <p:nvSpPr>
          <p:cNvPr id="4" name="Slide Number Placeholder 3"/>
          <p:cNvSpPr>
            <a:spLocks noGrp="1"/>
          </p:cNvSpPr>
          <p:nvPr>
            <p:ph type="sldNum" sz="quarter" idx="10"/>
          </p:nvPr>
        </p:nvSpPr>
        <p:spPr/>
        <p:txBody>
          <a:bodyPr/>
          <a:lstStyle/>
          <a:p>
            <a:fld id="{7A8529CC-DCB5-43C8-8362-EF7BA56AFD22}" type="slidenum">
              <a:rPr lang="en-US" smtClean="0"/>
              <a:t>21</a:t>
            </a:fld>
            <a:endParaRPr lang="en-US"/>
          </a:p>
        </p:txBody>
      </p:sp>
    </p:spTree>
    <p:extLst>
      <p:ext uri="{BB962C8B-B14F-4D97-AF65-F5344CB8AC3E}">
        <p14:creationId xmlns:p14="http://schemas.microsoft.com/office/powerpoint/2010/main" val="230491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6.svg"/><Relationship Id="rId4" Type="http://schemas.openxmlformats.org/officeDocument/2006/relationships/image" Target="../media/image14.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2775945" y="2329338"/>
            <a:ext cx="12736111" cy="4871562"/>
          </a:xfrm>
          <a:custGeom>
            <a:avLst/>
            <a:gdLst/>
            <a:ahLst/>
            <a:cxnLst/>
            <a:rect l="l" t="t" r="r" b="b"/>
            <a:pathLst>
              <a:path w="12736111" h="4871562">
                <a:moveTo>
                  <a:pt x="0" y="0"/>
                </a:moveTo>
                <a:lnTo>
                  <a:pt x="12736110" y="0"/>
                </a:lnTo>
                <a:lnTo>
                  <a:pt x="12736110" y="4871562"/>
                </a:lnTo>
                <a:lnTo>
                  <a:pt x="0" y="4871562"/>
                </a:lnTo>
                <a:lnTo>
                  <a:pt x="0" y="0"/>
                </a:lnTo>
                <a:close/>
              </a:path>
            </a:pathLst>
          </a:custGeom>
          <a:blipFill>
            <a:blip r:embed="rId3"/>
            <a:stretch>
              <a:fillRect/>
            </a:stretch>
          </a:blipFill>
        </p:spPr>
      </p:sp>
      <p:sp>
        <p:nvSpPr>
          <p:cNvPr id="4" name="Freeform 4"/>
          <p:cNvSpPr/>
          <p:nvPr/>
        </p:nvSpPr>
        <p:spPr>
          <a:xfrm>
            <a:off x="1008574" y="5143500"/>
            <a:ext cx="3173539" cy="4114800"/>
          </a:xfrm>
          <a:custGeom>
            <a:avLst/>
            <a:gdLst/>
            <a:ahLst/>
            <a:cxnLst/>
            <a:rect l="l" t="t" r="r" b="b"/>
            <a:pathLst>
              <a:path w="3173539" h="4114800">
                <a:moveTo>
                  <a:pt x="0" y="0"/>
                </a:moveTo>
                <a:lnTo>
                  <a:pt x="3173540" y="0"/>
                </a:lnTo>
                <a:lnTo>
                  <a:pt x="3173540" y="4114800"/>
                </a:lnTo>
                <a:lnTo>
                  <a:pt x="0" y="4114800"/>
                </a:lnTo>
                <a:lnTo>
                  <a:pt x="0" y="0"/>
                </a:lnTo>
                <a:close/>
              </a:path>
            </a:pathLst>
          </a:custGeom>
          <a:blipFill>
            <a:blip r:embed="rId4"/>
            <a:stretch>
              <a:fillRect/>
            </a:stretch>
          </a:blipFill>
        </p:spPr>
      </p:sp>
      <p:sp>
        <p:nvSpPr>
          <p:cNvPr id="5" name="Freeform 5"/>
          <p:cNvSpPr/>
          <p:nvPr/>
        </p:nvSpPr>
        <p:spPr>
          <a:xfrm flipH="1">
            <a:off x="14105886" y="5143500"/>
            <a:ext cx="3173540" cy="4114800"/>
          </a:xfrm>
          <a:custGeom>
            <a:avLst/>
            <a:gdLst/>
            <a:ahLst/>
            <a:cxnLst/>
            <a:rect l="l" t="t" r="r" b="b"/>
            <a:pathLst>
              <a:path w="3173540" h="4114800">
                <a:moveTo>
                  <a:pt x="3173540" y="0"/>
                </a:moveTo>
                <a:lnTo>
                  <a:pt x="0" y="0"/>
                </a:lnTo>
                <a:lnTo>
                  <a:pt x="0" y="4114800"/>
                </a:lnTo>
                <a:lnTo>
                  <a:pt x="3173540" y="4114800"/>
                </a:lnTo>
                <a:lnTo>
                  <a:pt x="3173540" y="0"/>
                </a:lnTo>
                <a:close/>
              </a:path>
            </a:pathLst>
          </a:custGeom>
          <a:blipFill>
            <a:blip r:embed="rId4"/>
            <a:stretch>
              <a:fillRect/>
            </a:stretch>
          </a:blipFill>
        </p:spPr>
      </p:sp>
      <p:sp>
        <p:nvSpPr>
          <p:cNvPr id="6" name="Freeform 6"/>
          <p:cNvSpPr/>
          <p:nvPr/>
        </p:nvSpPr>
        <p:spPr>
          <a:xfrm>
            <a:off x="-644611" y="8229600"/>
            <a:ext cx="19577223" cy="6611024"/>
          </a:xfrm>
          <a:custGeom>
            <a:avLst/>
            <a:gdLst/>
            <a:ahLst/>
            <a:cxnLst/>
            <a:rect l="l" t="t" r="r" b="b"/>
            <a:pathLst>
              <a:path w="19577223" h="6611024">
                <a:moveTo>
                  <a:pt x="0" y="0"/>
                </a:moveTo>
                <a:lnTo>
                  <a:pt x="19577222" y="0"/>
                </a:lnTo>
                <a:lnTo>
                  <a:pt x="19577222" y="6611024"/>
                </a:lnTo>
                <a:lnTo>
                  <a:pt x="0" y="6611024"/>
                </a:lnTo>
                <a:lnTo>
                  <a:pt x="0" y="0"/>
                </a:lnTo>
                <a:close/>
              </a:path>
            </a:pathLst>
          </a:custGeom>
          <a:blipFill>
            <a:blip r:embed="rId5"/>
            <a:stretch>
              <a:fillRect l="-20142" r="-20142" b="-125368"/>
            </a:stretch>
          </a:blipFill>
        </p:spPr>
      </p:sp>
      <p:sp>
        <p:nvSpPr>
          <p:cNvPr id="7" name="Freeform 7"/>
          <p:cNvSpPr/>
          <p:nvPr/>
        </p:nvSpPr>
        <p:spPr>
          <a:xfrm>
            <a:off x="0" y="6353167"/>
            <a:ext cx="5190688" cy="4114800"/>
          </a:xfrm>
          <a:custGeom>
            <a:avLst/>
            <a:gdLst/>
            <a:ahLst/>
            <a:cxnLst/>
            <a:rect l="l" t="t" r="r" b="b"/>
            <a:pathLst>
              <a:path w="5190688" h="4114800">
                <a:moveTo>
                  <a:pt x="0" y="0"/>
                </a:moveTo>
                <a:lnTo>
                  <a:pt x="5190688" y="0"/>
                </a:lnTo>
                <a:lnTo>
                  <a:pt x="519068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flipH="1">
            <a:off x="13097312" y="6353167"/>
            <a:ext cx="5190688" cy="4114800"/>
          </a:xfrm>
          <a:custGeom>
            <a:avLst/>
            <a:gdLst/>
            <a:ahLst/>
            <a:cxnLst/>
            <a:rect l="l" t="t" r="r" b="b"/>
            <a:pathLst>
              <a:path w="5190688" h="4114800">
                <a:moveTo>
                  <a:pt x="5190688" y="0"/>
                </a:moveTo>
                <a:lnTo>
                  <a:pt x="0" y="0"/>
                </a:lnTo>
                <a:lnTo>
                  <a:pt x="0" y="4114800"/>
                </a:lnTo>
                <a:lnTo>
                  <a:pt x="5190688" y="4114800"/>
                </a:lnTo>
                <a:lnTo>
                  <a:pt x="5190688"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0" y="0"/>
            <a:ext cx="3779115" cy="3311879"/>
          </a:xfrm>
          <a:custGeom>
            <a:avLst/>
            <a:gdLst/>
            <a:ahLst/>
            <a:cxnLst/>
            <a:rect l="l" t="t" r="r" b="b"/>
            <a:pathLst>
              <a:path w="3779115" h="3311879">
                <a:moveTo>
                  <a:pt x="0" y="0"/>
                </a:moveTo>
                <a:lnTo>
                  <a:pt x="3779115" y="0"/>
                </a:lnTo>
                <a:lnTo>
                  <a:pt x="3779115" y="3311879"/>
                </a:lnTo>
                <a:lnTo>
                  <a:pt x="0" y="331187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flipH="1">
            <a:off x="14508885" y="0"/>
            <a:ext cx="3779115" cy="3311879"/>
          </a:xfrm>
          <a:custGeom>
            <a:avLst/>
            <a:gdLst/>
            <a:ahLst/>
            <a:cxnLst/>
            <a:rect l="l" t="t" r="r" b="b"/>
            <a:pathLst>
              <a:path w="3779115" h="3311879">
                <a:moveTo>
                  <a:pt x="3779115" y="0"/>
                </a:moveTo>
                <a:lnTo>
                  <a:pt x="0" y="0"/>
                </a:lnTo>
                <a:lnTo>
                  <a:pt x="0" y="3311879"/>
                </a:lnTo>
                <a:lnTo>
                  <a:pt x="3779115" y="3311879"/>
                </a:lnTo>
                <a:lnTo>
                  <a:pt x="3779115"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4458965" y="1202984"/>
            <a:ext cx="1463446" cy="1300638"/>
          </a:xfrm>
          <a:custGeom>
            <a:avLst/>
            <a:gdLst/>
            <a:ahLst/>
            <a:cxnLst/>
            <a:rect l="l" t="t" r="r" b="b"/>
            <a:pathLst>
              <a:path w="1463446" h="1300638">
                <a:moveTo>
                  <a:pt x="0" y="0"/>
                </a:moveTo>
                <a:lnTo>
                  <a:pt x="1463446" y="0"/>
                </a:lnTo>
                <a:lnTo>
                  <a:pt x="1463446" y="1300638"/>
                </a:lnTo>
                <a:lnTo>
                  <a:pt x="0" y="1300638"/>
                </a:lnTo>
                <a:lnTo>
                  <a:pt x="0" y="0"/>
                </a:lnTo>
                <a:close/>
              </a:path>
            </a:pathLst>
          </a:custGeom>
          <a:blipFill>
            <a:blip r:embed="rId10"/>
            <a:stretch>
              <a:fillRect/>
            </a:stretch>
          </a:blipFill>
        </p:spPr>
      </p:sp>
      <p:sp>
        <p:nvSpPr>
          <p:cNvPr id="12" name="TextBox 12"/>
          <p:cNvSpPr txBox="1"/>
          <p:nvPr/>
        </p:nvSpPr>
        <p:spPr>
          <a:xfrm>
            <a:off x="2245837" y="2830479"/>
            <a:ext cx="13835656" cy="2626425"/>
          </a:xfrm>
          <a:prstGeom prst="rect">
            <a:avLst/>
          </a:prstGeom>
        </p:spPr>
        <p:txBody>
          <a:bodyPr wrap="square" lIns="0" tIns="0" rIns="0" bIns="0" rtlCol="0" anchor="t">
            <a:spAutoFit/>
          </a:bodyPr>
          <a:lstStyle/>
          <a:p>
            <a:pPr algn="ctr">
              <a:lnSpc>
                <a:spcPct val="150000"/>
              </a:lnSpc>
              <a:spcBef>
                <a:spcPct val="0"/>
              </a:spcBef>
            </a:pPr>
            <a:r>
              <a:rPr lang="en-US" sz="6000" dirty="0" smtClean="0">
                <a:solidFill>
                  <a:schemeClr val="bg2"/>
                </a:solidFill>
                <a:latin typeface="Arial Black" panose="020B0A04020102020204" pitchFamily="34" charset="0"/>
                <a:ea typeface="High Cruiser"/>
                <a:cs typeface="High Cruiser"/>
                <a:sym typeface="High Cruiser"/>
              </a:rPr>
              <a:t>INTRODUCTION TO ENVIRONMENTAL SCIENCE </a:t>
            </a:r>
            <a:endParaRPr lang="en-US" sz="6000" dirty="0">
              <a:solidFill>
                <a:schemeClr val="bg2"/>
              </a:solidFill>
              <a:latin typeface="Arial Black" panose="020B0A04020102020204" pitchFamily="34" charset="0"/>
              <a:ea typeface="High Cruiser"/>
              <a:cs typeface="High Cruiser"/>
              <a:sym typeface="High Cruiser"/>
            </a:endParaRPr>
          </a:p>
        </p:txBody>
      </p:sp>
      <p:sp>
        <p:nvSpPr>
          <p:cNvPr id="13" name="TextBox 13"/>
          <p:cNvSpPr txBox="1"/>
          <p:nvPr/>
        </p:nvSpPr>
        <p:spPr>
          <a:xfrm>
            <a:off x="7325843" y="5568591"/>
            <a:ext cx="3636315" cy="914653"/>
          </a:xfrm>
          <a:prstGeom prst="rect">
            <a:avLst/>
          </a:prstGeom>
        </p:spPr>
        <p:txBody>
          <a:bodyPr lIns="0" tIns="0" rIns="0" bIns="0" rtlCol="0" anchor="t">
            <a:spAutoFit/>
          </a:bodyPr>
          <a:lstStyle/>
          <a:p>
            <a:pPr algn="ctr">
              <a:lnSpc>
                <a:spcPts val="7467"/>
              </a:lnSpc>
              <a:spcBef>
                <a:spcPct val="0"/>
              </a:spcBef>
            </a:pPr>
            <a:endParaRPr lang="en-US" sz="5334" dirty="0">
              <a:solidFill>
                <a:srgbClr val="E3F2B3"/>
              </a:solidFill>
              <a:latin typeface="Caveat Brush"/>
              <a:ea typeface="Caveat Brush"/>
              <a:cs typeface="Caveat Brush"/>
              <a:sym typeface="Caveat Brush"/>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30726"/>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3" name="Freeform 3"/>
          <p:cNvSpPr/>
          <p:nvPr/>
        </p:nvSpPr>
        <p:spPr>
          <a:xfrm>
            <a:off x="3268243" y="395101"/>
            <a:ext cx="11751513" cy="1562528"/>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4"/>
            <a:stretch>
              <a:fillRect/>
            </a:stretch>
          </a:blipFill>
        </p:spPr>
      </p:sp>
      <p:sp>
        <p:nvSpPr>
          <p:cNvPr id="4" name="Freeform 4"/>
          <p:cNvSpPr/>
          <p:nvPr/>
        </p:nvSpPr>
        <p:spPr>
          <a:xfrm rot="1071018">
            <a:off x="-437150" y="7420189"/>
            <a:ext cx="3017324" cy="3914366"/>
          </a:xfrm>
          <a:custGeom>
            <a:avLst/>
            <a:gdLst/>
            <a:ahLst/>
            <a:cxnLst/>
            <a:rect l="l" t="t" r="r" b="b"/>
            <a:pathLst>
              <a:path w="3017324" h="3914366">
                <a:moveTo>
                  <a:pt x="0" y="0"/>
                </a:moveTo>
                <a:lnTo>
                  <a:pt x="3017324" y="0"/>
                </a:lnTo>
                <a:lnTo>
                  <a:pt x="3017324" y="3914366"/>
                </a:lnTo>
                <a:lnTo>
                  <a:pt x="0" y="3914366"/>
                </a:lnTo>
                <a:lnTo>
                  <a:pt x="0" y="0"/>
                </a:lnTo>
                <a:close/>
              </a:path>
            </a:pathLst>
          </a:custGeom>
          <a:blipFill>
            <a:blip r:embed="rId5"/>
            <a:stretch>
              <a:fillRect/>
            </a:stretch>
          </a:blipFill>
        </p:spPr>
      </p:sp>
      <p:sp>
        <p:nvSpPr>
          <p:cNvPr id="6" name="Freeform 6"/>
          <p:cNvSpPr/>
          <p:nvPr/>
        </p:nvSpPr>
        <p:spPr>
          <a:xfrm rot="-1293826" flipH="1">
            <a:off x="15775600" y="7333500"/>
            <a:ext cx="2967399" cy="3849599"/>
          </a:xfrm>
          <a:custGeom>
            <a:avLst/>
            <a:gdLst/>
            <a:ahLst/>
            <a:cxnLst/>
            <a:rect l="l" t="t" r="r" b="b"/>
            <a:pathLst>
              <a:path w="2967399" h="3849599">
                <a:moveTo>
                  <a:pt x="2967400" y="0"/>
                </a:moveTo>
                <a:lnTo>
                  <a:pt x="0" y="0"/>
                </a:lnTo>
                <a:lnTo>
                  <a:pt x="0" y="3849600"/>
                </a:lnTo>
                <a:lnTo>
                  <a:pt x="2967400" y="3849600"/>
                </a:lnTo>
                <a:lnTo>
                  <a:pt x="2967400" y="0"/>
                </a:lnTo>
                <a:close/>
              </a:path>
            </a:pathLst>
          </a:custGeom>
          <a:blipFill>
            <a:blip r:embed="rId5"/>
            <a:stretch>
              <a:fillRect/>
            </a:stretch>
          </a:blipFill>
        </p:spPr>
      </p:sp>
      <p:sp>
        <p:nvSpPr>
          <p:cNvPr id="7" name="Freeform 7"/>
          <p:cNvSpPr/>
          <p:nvPr/>
        </p:nvSpPr>
        <p:spPr>
          <a:xfrm rot="-2073275" flipV="1">
            <a:off x="-18970" y="-708470"/>
            <a:ext cx="3003668" cy="2975565"/>
          </a:xfrm>
          <a:custGeom>
            <a:avLst/>
            <a:gdLst/>
            <a:ahLst/>
            <a:cxnLst/>
            <a:rect l="l" t="t" r="r" b="b"/>
            <a:pathLst>
              <a:path w="3003668" h="2975565">
                <a:moveTo>
                  <a:pt x="0" y="2975565"/>
                </a:moveTo>
                <a:lnTo>
                  <a:pt x="3003668" y="2975565"/>
                </a:lnTo>
                <a:lnTo>
                  <a:pt x="3003668" y="0"/>
                </a:lnTo>
                <a:lnTo>
                  <a:pt x="0" y="0"/>
                </a:lnTo>
                <a:lnTo>
                  <a:pt x="0" y="297556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920943" flipH="1" flipV="1">
            <a:off x="15285510" y="-689021"/>
            <a:ext cx="3003668" cy="2975565"/>
          </a:xfrm>
          <a:custGeom>
            <a:avLst/>
            <a:gdLst/>
            <a:ahLst/>
            <a:cxnLst/>
            <a:rect l="l" t="t" r="r" b="b"/>
            <a:pathLst>
              <a:path w="3003668" h="2975565">
                <a:moveTo>
                  <a:pt x="3003668" y="2975565"/>
                </a:moveTo>
                <a:lnTo>
                  <a:pt x="0" y="2975565"/>
                </a:lnTo>
                <a:lnTo>
                  <a:pt x="0" y="0"/>
                </a:lnTo>
                <a:lnTo>
                  <a:pt x="3003668" y="0"/>
                </a:lnTo>
                <a:lnTo>
                  <a:pt x="3003668" y="297556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0"/>
          <p:cNvSpPr txBox="1"/>
          <p:nvPr/>
        </p:nvSpPr>
        <p:spPr>
          <a:xfrm>
            <a:off x="3588192" y="607383"/>
            <a:ext cx="8780789" cy="1323439"/>
          </a:xfrm>
          <a:prstGeom prst="rect">
            <a:avLst/>
          </a:prstGeom>
          <a:noFill/>
        </p:spPr>
        <p:txBody>
          <a:bodyPr wrap="square" rtlCol="0">
            <a:spAutoFit/>
          </a:bodyPr>
          <a:lstStyle/>
          <a:p>
            <a:pPr algn="ctr"/>
            <a:r>
              <a:rPr lang="en-US" sz="4000" b="1" dirty="0" smtClean="0">
                <a:latin typeface="Arial" panose="020B0604020202020204" pitchFamily="34" charset="0"/>
                <a:cs typeface="Arial" panose="020B0604020202020204" pitchFamily="34" charset="0"/>
              </a:rPr>
              <a:t>Key Components In Environmental Science</a:t>
            </a:r>
            <a:endParaRPr lang="en-US" sz="4000" b="1" dirty="0">
              <a:latin typeface="Arial" panose="020B0604020202020204" pitchFamily="34" charset="0"/>
              <a:cs typeface="Arial" panose="020B0604020202020204" pitchFamily="34" charset="0"/>
            </a:endParaRPr>
          </a:p>
        </p:txBody>
      </p:sp>
      <p:sp>
        <p:nvSpPr>
          <p:cNvPr id="12" name="TextBox 11"/>
          <p:cNvSpPr txBox="1"/>
          <p:nvPr/>
        </p:nvSpPr>
        <p:spPr>
          <a:xfrm>
            <a:off x="2667000" y="2174499"/>
            <a:ext cx="14478000" cy="6717223"/>
          </a:xfrm>
          <a:prstGeom prst="rect">
            <a:avLst/>
          </a:prstGeom>
          <a:noFill/>
        </p:spPr>
        <p:txBody>
          <a:bodyPr wrap="square" rtlCol="0">
            <a:spAutoFit/>
          </a:bodyPr>
          <a:lstStyle/>
          <a:p>
            <a:pPr algn="just"/>
            <a:r>
              <a:rPr lang="en-US" sz="3200" b="1" dirty="0" smtClean="0">
                <a:latin typeface="Arial" panose="020B0604020202020204" pitchFamily="34" charset="0"/>
                <a:cs typeface="Arial" panose="020B0604020202020204" pitchFamily="34" charset="0"/>
              </a:rPr>
              <a:t>1. Ecosystems</a:t>
            </a:r>
            <a:endParaRPr lang="en-US" sz="3200" b="1"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An ecosystem is a system where living (biotic) and non-living (abiotic) components interact to sustain life</a:t>
            </a:r>
            <a:r>
              <a:rPr lang="en-US" sz="2800" dirty="0" smtClean="0">
                <a:latin typeface="Arial" panose="020B0604020202020204" pitchFamily="34" charset="0"/>
                <a:cs typeface="Arial" panose="020B0604020202020204" pitchFamily="34" charset="0"/>
              </a:rPr>
              <a:t>.</a:t>
            </a:r>
          </a:p>
          <a:p>
            <a:pPr algn="just"/>
            <a:endParaRPr lang="en-US" sz="105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2800" b="1" dirty="0" smtClean="0">
                <a:latin typeface="Arial" panose="020B0604020202020204" pitchFamily="34" charset="0"/>
                <a:cs typeface="Arial" panose="020B0604020202020204" pitchFamily="34" charset="0"/>
              </a:rPr>
              <a:t>Biotic </a:t>
            </a:r>
            <a:r>
              <a:rPr lang="en-US" sz="2800" b="1" dirty="0">
                <a:latin typeface="Arial" panose="020B0604020202020204" pitchFamily="34" charset="0"/>
                <a:cs typeface="Arial" panose="020B0604020202020204" pitchFamily="34" charset="0"/>
              </a:rPr>
              <a:t>Factors: </a:t>
            </a:r>
            <a:r>
              <a:rPr lang="en-US" sz="2800" dirty="0">
                <a:latin typeface="Arial" panose="020B0604020202020204" pitchFamily="34" charset="0"/>
                <a:cs typeface="Arial" panose="020B0604020202020204" pitchFamily="34" charset="0"/>
              </a:rPr>
              <a:t>These include all living things like plants, animals, and microorganisms. For </a:t>
            </a:r>
            <a:r>
              <a:rPr lang="en-US" sz="2800" dirty="0" smtClean="0">
                <a:latin typeface="Arial" panose="020B0604020202020204" pitchFamily="34" charset="0"/>
                <a:cs typeface="Arial" panose="020B0604020202020204" pitchFamily="34" charset="0"/>
              </a:rPr>
              <a:t>example</a:t>
            </a:r>
            <a:r>
              <a:rPr lang="en-US" sz="28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800" b="1" dirty="0" smtClean="0">
                <a:latin typeface="Arial" panose="020B0604020202020204" pitchFamily="34" charset="0"/>
                <a:cs typeface="Arial" panose="020B0604020202020204" pitchFamily="34" charset="0"/>
              </a:rPr>
              <a:t>Producers</a:t>
            </a:r>
            <a:r>
              <a:rPr lang="en-US" sz="2800" b="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Plants that make their own food using </a:t>
            </a:r>
            <a:r>
              <a:rPr lang="en-US" sz="2800" dirty="0" smtClean="0">
                <a:latin typeface="Arial" panose="020B0604020202020204" pitchFamily="34" charset="0"/>
                <a:cs typeface="Arial" panose="020B0604020202020204" pitchFamily="34" charset="0"/>
              </a:rPr>
              <a:t>sunlight.</a:t>
            </a:r>
          </a:p>
          <a:p>
            <a:pPr marL="285750" indent="-285750" algn="just">
              <a:buFont typeface="Wingdings" panose="05000000000000000000" pitchFamily="2" charset="2"/>
              <a:buChar char="§"/>
            </a:pPr>
            <a:r>
              <a:rPr lang="en-US" sz="2800" b="1" dirty="0" smtClean="0">
                <a:latin typeface="Arial" panose="020B0604020202020204" pitchFamily="34" charset="0"/>
                <a:cs typeface="Arial" panose="020B0604020202020204" pitchFamily="34" charset="0"/>
              </a:rPr>
              <a:t>Consumers</a:t>
            </a:r>
            <a:r>
              <a:rPr lang="en-US" sz="2800" b="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Animals that eat plants or other </a:t>
            </a:r>
            <a:r>
              <a:rPr lang="en-US" sz="2800" dirty="0" smtClean="0">
                <a:latin typeface="Arial" panose="020B0604020202020204" pitchFamily="34" charset="0"/>
                <a:cs typeface="Arial" panose="020B0604020202020204" pitchFamily="34" charset="0"/>
              </a:rPr>
              <a:t>animals.</a:t>
            </a:r>
          </a:p>
          <a:p>
            <a:pPr marL="285750" indent="-285750" algn="just">
              <a:buFont typeface="Wingdings" panose="05000000000000000000" pitchFamily="2" charset="2"/>
              <a:buChar char="§"/>
            </a:pPr>
            <a:r>
              <a:rPr lang="en-US" sz="2800" b="1" dirty="0" smtClean="0">
                <a:latin typeface="Arial" panose="020B0604020202020204" pitchFamily="34" charset="0"/>
                <a:cs typeface="Arial" panose="020B0604020202020204" pitchFamily="34" charset="0"/>
              </a:rPr>
              <a:t>Decomposers</a:t>
            </a:r>
            <a:r>
              <a:rPr lang="en-US" sz="2800" b="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Organisms like fungi and bacteria that break down dead matter</a:t>
            </a:r>
            <a:r>
              <a:rPr lang="en-US" sz="2800" dirty="0" smtClean="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endParaRPr lang="en-US" sz="14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2800" b="1" dirty="0">
                <a:latin typeface="Arial" panose="020B0604020202020204" pitchFamily="34" charset="0"/>
                <a:cs typeface="Arial" panose="020B0604020202020204" pitchFamily="34" charset="0"/>
              </a:rPr>
              <a:t>Abiotic Factors: </a:t>
            </a:r>
            <a:r>
              <a:rPr lang="en-US" sz="2800" dirty="0">
                <a:latin typeface="Arial" panose="020B0604020202020204" pitchFamily="34" charset="0"/>
                <a:cs typeface="Arial" panose="020B0604020202020204" pitchFamily="34" charset="0"/>
              </a:rPr>
              <a:t>These are non-living elements like sunlight, water, air, soil, and temperature. </a:t>
            </a:r>
            <a:r>
              <a:rPr lang="en-US" sz="2800" b="1" dirty="0">
                <a:latin typeface="Arial" panose="020B0604020202020204" pitchFamily="34" charset="0"/>
                <a:cs typeface="Arial" panose="020B0604020202020204" pitchFamily="34" charset="0"/>
              </a:rPr>
              <a:t>For example</a:t>
            </a:r>
            <a:r>
              <a:rPr lang="en-US" sz="2800" b="1" dirty="0" smtClean="0">
                <a:latin typeface="Arial" panose="020B0604020202020204" pitchFamily="34" charset="0"/>
                <a:cs typeface="Arial" panose="020B0604020202020204" pitchFamily="34" charset="0"/>
              </a:rPr>
              <a:t>:</a:t>
            </a:r>
          </a:p>
          <a:p>
            <a:pPr algn="just"/>
            <a:endParaRPr lang="en-US" sz="2400"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Sunlight </a:t>
            </a:r>
            <a:r>
              <a:rPr lang="en-US" sz="2800" dirty="0">
                <a:latin typeface="Arial" panose="020B0604020202020204" pitchFamily="34" charset="0"/>
                <a:cs typeface="Arial" panose="020B0604020202020204" pitchFamily="34" charset="0"/>
              </a:rPr>
              <a:t>provides energy for </a:t>
            </a:r>
            <a:r>
              <a:rPr lang="en-US" sz="2800" dirty="0" smtClean="0">
                <a:latin typeface="Arial" panose="020B0604020202020204" pitchFamily="34" charset="0"/>
                <a:cs typeface="Arial" panose="020B0604020202020204" pitchFamily="34" charset="0"/>
              </a:rPr>
              <a:t>plants.</a:t>
            </a:r>
          </a:p>
          <a:p>
            <a:pPr algn="just"/>
            <a:endParaRPr lang="en-US" sz="1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Soil </a:t>
            </a:r>
            <a:r>
              <a:rPr lang="en-US" sz="2800" dirty="0">
                <a:latin typeface="Arial" panose="020B0604020202020204" pitchFamily="34" charset="0"/>
                <a:cs typeface="Arial" panose="020B0604020202020204" pitchFamily="34" charset="0"/>
              </a:rPr>
              <a:t>supplies nutrients for plant growth.</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324669"/>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4" name="Freeform 4"/>
          <p:cNvSpPr/>
          <p:nvPr/>
        </p:nvSpPr>
        <p:spPr>
          <a:xfrm>
            <a:off x="-644611" y="8105017"/>
            <a:ext cx="19577223" cy="6611024"/>
          </a:xfrm>
          <a:custGeom>
            <a:avLst/>
            <a:gdLst/>
            <a:ahLst/>
            <a:cxnLst/>
            <a:rect l="l" t="t" r="r" b="b"/>
            <a:pathLst>
              <a:path w="19577223" h="6611024">
                <a:moveTo>
                  <a:pt x="0" y="0"/>
                </a:moveTo>
                <a:lnTo>
                  <a:pt x="19577222" y="0"/>
                </a:lnTo>
                <a:lnTo>
                  <a:pt x="19577222" y="6611024"/>
                </a:lnTo>
                <a:lnTo>
                  <a:pt x="0" y="6611024"/>
                </a:lnTo>
                <a:lnTo>
                  <a:pt x="0" y="0"/>
                </a:lnTo>
                <a:close/>
              </a:path>
            </a:pathLst>
          </a:custGeom>
          <a:blipFill>
            <a:blip r:embed="rId3"/>
            <a:stretch>
              <a:fillRect l="-20142" r="-20142" b="-125368"/>
            </a:stretch>
          </a:blipFill>
        </p:spPr>
      </p:sp>
      <p:sp>
        <p:nvSpPr>
          <p:cNvPr id="5" name="Freeform 5"/>
          <p:cNvSpPr/>
          <p:nvPr/>
        </p:nvSpPr>
        <p:spPr>
          <a:xfrm>
            <a:off x="14081420" y="6172200"/>
            <a:ext cx="4206580" cy="4114800"/>
          </a:xfrm>
          <a:custGeom>
            <a:avLst/>
            <a:gdLst/>
            <a:ahLst/>
            <a:cxnLst/>
            <a:rect l="l" t="t" r="r" b="b"/>
            <a:pathLst>
              <a:path w="4206580" h="4114800">
                <a:moveTo>
                  <a:pt x="0" y="0"/>
                </a:moveTo>
                <a:lnTo>
                  <a:pt x="4206580" y="0"/>
                </a:lnTo>
                <a:lnTo>
                  <a:pt x="4206580" y="4114800"/>
                </a:lnTo>
                <a:lnTo>
                  <a:pt x="0" y="4114800"/>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a:off x="0" y="6172200"/>
            <a:ext cx="4206580" cy="4114800"/>
          </a:xfrm>
          <a:custGeom>
            <a:avLst/>
            <a:gdLst/>
            <a:ahLst/>
            <a:cxnLst/>
            <a:rect l="l" t="t" r="r" b="b"/>
            <a:pathLst>
              <a:path w="4206580" h="4114800">
                <a:moveTo>
                  <a:pt x="4206580" y="0"/>
                </a:moveTo>
                <a:lnTo>
                  <a:pt x="0" y="0"/>
                </a:lnTo>
                <a:lnTo>
                  <a:pt x="0" y="4114800"/>
                </a:lnTo>
                <a:lnTo>
                  <a:pt x="4206580" y="4114800"/>
                </a:lnTo>
                <a:lnTo>
                  <a:pt x="420658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0" y="-323440"/>
            <a:ext cx="3532907" cy="2704280"/>
          </a:xfrm>
          <a:custGeom>
            <a:avLst/>
            <a:gdLst/>
            <a:ahLst/>
            <a:cxnLst/>
            <a:rect l="l" t="t" r="r" b="b"/>
            <a:pathLst>
              <a:path w="3532907" h="2704280">
                <a:moveTo>
                  <a:pt x="0" y="0"/>
                </a:moveTo>
                <a:lnTo>
                  <a:pt x="3532907" y="0"/>
                </a:lnTo>
                <a:lnTo>
                  <a:pt x="3532907" y="2704280"/>
                </a:lnTo>
                <a:lnTo>
                  <a:pt x="0" y="270428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flipH="1">
            <a:off x="15016335" y="-323440"/>
            <a:ext cx="3271665" cy="2504311"/>
          </a:xfrm>
          <a:custGeom>
            <a:avLst/>
            <a:gdLst/>
            <a:ahLst/>
            <a:cxnLst/>
            <a:rect l="l" t="t" r="r" b="b"/>
            <a:pathLst>
              <a:path w="3271665" h="2504311">
                <a:moveTo>
                  <a:pt x="3271665" y="0"/>
                </a:moveTo>
                <a:lnTo>
                  <a:pt x="0" y="0"/>
                </a:lnTo>
                <a:lnTo>
                  <a:pt x="0" y="2504311"/>
                </a:lnTo>
                <a:lnTo>
                  <a:pt x="3271665" y="2504311"/>
                </a:lnTo>
                <a:lnTo>
                  <a:pt x="3271665"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2577380" y="3041799"/>
            <a:ext cx="13133240" cy="488275"/>
          </a:xfrm>
          <a:prstGeom prst="rect">
            <a:avLst/>
          </a:prstGeom>
        </p:spPr>
        <p:txBody>
          <a:bodyPr lIns="0" tIns="0" rIns="0" bIns="0" rtlCol="0" anchor="t">
            <a:spAutoFit/>
          </a:bodyPr>
          <a:lstStyle/>
          <a:p>
            <a:pPr algn="ctr">
              <a:lnSpc>
                <a:spcPts val="4101"/>
              </a:lnSpc>
              <a:spcBef>
                <a:spcPct val="0"/>
              </a:spcBef>
            </a:pPr>
            <a:endParaRPr lang="en-US" sz="2929" dirty="0">
              <a:solidFill>
                <a:srgbClr val="205732"/>
              </a:solidFill>
              <a:latin typeface="Glacial Indifference"/>
              <a:ea typeface="Glacial Indifference"/>
              <a:cs typeface="Glacial Indifference"/>
              <a:sym typeface="Glacial Indifference"/>
            </a:endParaRPr>
          </a:p>
        </p:txBody>
      </p:sp>
      <p:sp>
        <p:nvSpPr>
          <p:cNvPr id="13" name="TextBox 12"/>
          <p:cNvSpPr txBox="1"/>
          <p:nvPr/>
        </p:nvSpPr>
        <p:spPr>
          <a:xfrm>
            <a:off x="3507507" y="367758"/>
            <a:ext cx="12061859" cy="7817525"/>
          </a:xfrm>
          <a:prstGeom prst="rect">
            <a:avLst/>
          </a:prstGeom>
          <a:noFill/>
        </p:spPr>
        <p:txBody>
          <a:bodyPr wrap="square" rtlCol="0">
            <a:spAutoFit/>
          </a:bodyPr>
          <a:lstStyle/>
          <a:p>
            <a:pPr algn="just"/>
            <a:r>
              <a:rPr lang="en-US" sz="3600" b="1" dirty="0" smtClean="0">
                <a:latin typeface="Arial" panose="020B0604020202020204" pitchFamily="34" charset="0"/>
                <a:cs typeface="Arial" panose="020B0604020202020204" pitchFamily="34" charset="0"/>
              </a:rPr>
              <a:t>2. Natural </a:t>
            </a:r>
            <a:r>
              <a:rPr lang="en-US" sz="3600" b="1" dirty="0">
                <a:latin typeface="Arial" panose="020B0604020202020204" pitchFamily="34" charset="0"/>
                <a:cs typeface="Arial" panose="020B0604020202020204" pitchFamily="34" charset="0"/>
              </a:rPr>
              <a:t>Resources</a:t>
            </a:r>
          </a:p>
          <a:p>
            <a:pPr algn="just"/>
            <a:r>
              <a:rPr lang="en-US" sz="2800" dirty="0">
                <a:latin typeface="Arial" panose="020B0604020202020204" pitchFamily="34" charset="0"/>
                <a:cs typeface="Arial" panose="020B0604020202020204" pitchFamily="34" charset="0"/>
              </a:rPr>
              <a:t>Natural resources are materials from nature that humans use. They are classified into two types</a:t>
            </a:r>
            <a:r>
              <a:rPr lang="en-US" sz="2800" dirty="0" smtClean="0">
                <a:latin typeface="Arial" panose="020B0604020202020204" pitchFamily="34" charset="0"/>
                <a:cs typeface="Arial" panose="020B0604020202020204" pitchFamily="34" charset="0"/>
              </a:rPr>
              <a:t>:</a:t>
            </a:r>
          </a:p>
          <a:p>
            <a:pPr algn="just"/>
            <a:endParaRPr lang="en-US" sz="28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2800" b="1" dirty="0" smtClean="0">
                <a:latin typeface="Arial" panose="020B0604020202020204" pitchFamily="34" charset="0"/>
                <a:cs typeface="Arial" panose="020B0604020202020204" pitchFamily="34" charset="0"/>
              </a:rPr>
              <a:t>Renewable </a:t>
            </a:r>
            <a:r>
              <a:rPr lang="en-US" sz="2800" b="1" dirty="0">
                <a:latin typeface="Arial" panose="020B0604020202020204" pitchFamily="34" charset="0"/>
                <a:cs typeface="Arial" panose="020B0604020202020204" pitchFamily="34" charset="0"/>
              </a:rPr>
              <a:t>Resources: </a:t>
            </a:r>
            <a:r>
              <a:rPr lang="en-US" sz="2800" dirty="0">
                <a:latin typeface="Arial" panose="020B0604020202020204" pitchFamily="34" charset="0"/>
                <a:cs typeface="Arial" panose="020B0604020202020204" pitchFamily="34" charset="0"/>
              </a:rPr>
              <a:t>These can be replenished naturally over time. Examples</a:t>
            </a:r>
            <a:r>
              <a:rPr lang="en-US" sz="2800" dirty="0" smtClean="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Solar </a:t>
            </a:r>
            <a:r>
              <a:rPr lang="en-US" sz="2800" dirty="0">
                <a:latin typeface="Arial" panose="020B0604020202020204" pitchFamily="34" charset="0"/>
                <a:cs typeface="Arial" panose="020B0604020202020204" pitchFamily="34" charset="0"/>
              </a:rPr>
              <a:t>Energy: Energy from the </a:t>
            </a:r>
            <a:r>
              <a:rPr lang="en-US" sz="2800" dirty="0" smtClean="0">
                <a:latin typeface="Arial" panose="020B0604020202020204" pitchFamily="34" charset="0"/>
                <a:cs typeface="Arial" panose="020B0604020202020204" pitchFamily="34" charset="0"/>
              </a:rPr>
              <a:t>sun.</a:t>
            </a: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Timber</a:t>
            </a:r>
            <a:r>
              <a:rPr lang="en-US" sz="2800" dirty="0">
                <a:latin typeface="Arial" panose="020B0604020202020204" pitchFamily="34" charset="0"/>
                <a:cs typeface="Arial" panose="020B0604020202020204" pitchFamily="34" charset="0"/>
              </a:rPr>
              <a:t>: Wood from trees that regrow.</a:t>
            </a:r>
          </a:p>
          <a:p>
            <a:pPr algn="just"/>
            <a:endParaRPr lang="en-US" sz="28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2800" b="1" dirty="0" smtClean="0">
                <a:latin typeface="Arial" panose="020B0604020202020204" pitchFamily="34" charset="0"/>
                <a:cs typeface="Arial" panose="020B0604020202020204" pitchFamily="34" charset="0"/>
              </a:rPr>
              <a:t>Non-Renewable </a:t>
            </a:r>
            <a:r>
              <a:rPr lang="en-US" sz="2800" b="1" dirty="0">
                <a:latin typeface="Arial" panose="020B0604020202020204" pitchFamily="34" charset="0"/>
                <a:cs typeface="Arial" panose="020B0604020202020204" pitchFamily="34" charset="0"/>
              </a:rPr>
              <a:t>Resources: </a:t>
            </a:r>
            <a:r>
              <a:rPr lang="en-US" sz="2800" dirty="0">
                <a:latin typeface="Arial" panose="020B0604020202020204" pitchFamily="34" charset="0"/>
                <a:cs typeface="Arial" panose="020B0604020202020204" pitchFamily="34" charset="0"/>
              </a:rPr>
              <a:t>These are limited and take millions of years to </a:t>
            </a:r>
            <a:r>
              <a:rPr lang="en-US" sz="2800" dirty="0" smtClean="0">
                <a:latin typeface="Arial" panose="020B0604020202020204" pitchFamily="34" charset="0"/>
                <a:cs typeface="Arial" panose="020B0604020202020204" pitchFamily="34" charset="0"/>
              </a:rPr>
              <a:t>form. Examples:</a:t>
            </a: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Fossil </a:t>
            </a:r>
            <a:r>
              <a:rPr lang="en-US" sz="2800" dirty="0">
                <a:latin typeface="Arial" panose="020B0604020202020204" pitchFamily="34" charset="0"/>
                <a:cs typeface="Arial" panose="020B0604020202020204" pitchFamily="34" charset="0"/>
              </a:rPr>
              <a:t>Fuels: Coal, oil, and natural </a:t>
            </a:r>
            <a:r>
              <a:rPr lang="en-US" sz="2800" dirty="0" smtClean="0">
                <a:latin typeface="Arial" panose="020B0604020202020204" pitchFamily="34" charset="0"/>
                <a:cs typeface="Arial" panose="020B0604020202020204" pitchFamily="34" charset="0"/>
              </a:rPr>
              <a:t>gas.</a:t>
            </a:r>
          </a:p>
          <a:p>
            <a:pPr marL="285750" indent="-285750" algn="just">
              <a:buFont typeface="Arial" panose="020B0604020202020204" pitchFamily="34" charset="0"/>
              <a:buChar char="•"/>
            </a:pPr>
            <a:r>
              <a:rPr lang="en-US" sz="2800" dirty="0" smtClean="0">
                <a:latin typeface="Arial" panose="020B0604020202020204" pitchFamily="34" charset="0"/>
                <a:cs typeface="Arial" panose="020B0604020202020204" pitchFamily="34" charset="0"/>
              </a:rPr>
              <a:t>Minerals</a:t>
            </a:r>
            <a:r>
              <a:rPr lang="en-US" sz="2800" dirty="0">
                <a:latin typeface="Arial" panose="020B0604020202020204" pitchFamily="34" charset="0"/>
                <a:cs typeface="Arial" panose="020B0604020202020204" pitchFamily="34" charset="0"/>
              </a:rPr>
              <a:t>: Metals like gold and copper</a:t>
            </a:r>
            <a:r>
              <a:rPr lang="en-US" sz="2800"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Significance</a:t>
            </a:r>
            <a:r>
              <a:rPr lang="en-US" sz="2800" b="1"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Renewable </a:t>
            </a:r>
            <a:r>
              <a:rPr lang="en-US" sz="2800" dirty="0">
                <a:latin typeface="Arial" panose="020B0604020202020204" pitchFamily="34" charset="0"/>
                <a:cs typeface="Arial" panose="020B0604020202020204" pitchFamily="34" charset="0"/>
              </a:rPr>
              <a:t>resources are sustainable if managed well.</a:t>
            </a:r>
          </a:p>
          <a:p>
            <a:pPr algn="just"/>
            <a:r>
              <a:rPr lang="en-US" sz="2800" dirty="0">
                <a:latin typeface="Arial" panose="020B0604020202020204" pitchFamily="34" charset="0"/>
                <a:cs typeface="Arial" panose="020B0604020202020204" pitchFamily="34" charset="0"/>
              </a:rPr>
              <a:t>Overuse of non-renewable resources can lead to depletion and environmental damage.</a:t>
            </a:r>
          </a:p>
          <a:p>
            <a:endParaRPr lang="en-US" dirty="0"/>
          </a:p>
        </p:txBody>
      </p:sp>
    </p:spTree>
    <p:extLst>
      <p:ext uri="{BB962C8B-B14F-4D97-AF65-F5344CB8AC3E}">
        <p14:creationId xmlns:p14="http://schemas.microsoft.com/office/powerpoint/2010/main" val="168163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4" name="Freeform 4"/>
          <p:cNvSpPr/>
          <p:nvPr/>
        </p:nvSpPr>
        <p:spPr>
          <a:xfrm>
            <a:off x="0" y="8191500"/>
            <a:ext cx="18288000" cy="2154494"/>
          </a:xfrm>
          <a:custGeom>
            <a:avLst/>
            <a:gdLst/>
            <a:ahLst/>
            <a:cxnLst/>
            <a:rect l="l" t="t" r="r" b="b"/>
            <a:pathLst>
              <a:path w="18288000" h="2468880">
                <a:moveTo>
                  <a:pt x="0" y="0"/>
                </a:moveTo>
                <a:lnTo>
                  <a:pt x="18288000" y="0"/>
                </a:lnTo>
                <a:lnTo>
                  <a:pt x="18288000" y="2468880"/>
                </a:lnTo>
                <a:lnTo>
                  <a:pt x="0" y="2468880"/>
                </a:lnTo>
                <a:lnTo>
                  <a:pt x="0" y="0"/>
                </a:lnTo>
                <a:close/>
              </a:path>
            </a:pathLst>
          </a:custGeom>
          <a:blipFill>
            <a:blip r:embed="rId3"/>
            <a:stretch>
              <a:fillRect/>
            </a:stretch>
          </a:blipFill>
        </p:spPr>
      </p:sp>
      <p:sp>
        <p:nvSpPr>
          <p:cNvPr id="3" name="TextBox 2"/>
          <p:cNvSpPr txBox="1"/>
          <p:nvPr/>
        </p:nvSpPr>
        <p:spPr>
          <a:xfrm>
            <a:off x="1143000" y="1028700"/>
            <a:ext cx="16611600" cy="6894195"/>
          </a:xfrm>
          <a:prstGeom prst="rect">
            <a:avLst/>
          </a:prstGeom>
          <a:noFill/>
        </p:spPr>
        <p:txBody>
          <a:bodyPr wrap="square" rtlCol="0">
            <a:spAutoFit/>
          </a:bodyPr>
          <a:lstStyle/>
          <a:p>
            <a:r>
              <a:rPr lang="en-US" sz="3600" b="1" dirty="0" smtClean="0">
                <a:latin typeface="Arial" panose="020B0604020202020204" pitchFamily="34" charset="0"/>
                <a:cs typeface="Arial" panose="020B0604020202020204" pitchFamily="34" charset="0"/>
              </a:rPr>
              <a:t>3. Biodiversity</a:t>
            </a:r>
          </a:p>
          <a:p>
            <a:endParaRPr lang="en-US" sz="3600" b="1" dirty="0">
              <a:latin typeface="Arial" panose="020B0604020202020204" pitchFamily="34" charset="0"/>
              <a:cs typeface="Arial" panose="020B0604020202020204" pitchFamily="34" charset="0"/>
            </a:endParaRPr>
          </a:p>
          <a:p>
            <a:pPr algn="just"/>
            <a:r>
              <a:rPr lang="en-US" sz="3200" dirty="0" smtClean="0">
                <a:latin typeface="Arial" panose="020B0604020202020204" pitchFamily="34" charset="0"/>
                <a:cs typeface="Arial" panose="020B0604020202020204" pitchFamily="34" charset="0"/>
              </a:rPr>
              <a:t>	Biodiversity </a:t>
            </a:r>
            <a:r>
              <a:rPr lang="en-US" sz="3200" dirty="0">
                <a:latin typeface="Arial" panose="020B0604020202020204" pitchFamily="34" charset="0"/>
                <a:cs typeface="Arial" panose="020B0604020202020204" pitchFamily="34" charset="0"/>
              </a:rPr>
              <a:t>refers to the variety of life forms in an ecosystem, including plants, animals, and microorganisms</a:t>
            </a:r>
            <a:r>
              <a:rPr lang="en-US" sz="3200" dirty="0" smtClean="0">
                <a:latin typeface="Arial" panose="020B0604020202020204" pitchFamily="34" charset="0"/>
                <a:cs typeface="Arial" panose="020B0604020202020204" pitchFamily="34" charset="0"/>
              </a:rPr>
              <a:t>.</a:t>
            </a:r>
          </a:p>
          <a:p>
            <a:pPr algn="just"/>
            <a:endParaRPr lang="en-US" sz="3200" dirty="0" smtClean="0">
              <a:latin typeface="Arial" panose="020B0604020202020204" pitchFamily="34" charset="0"/>
              <a:cs typeface="Arial" panose="020B0604020202020204" pitchFamily="34" charset="0"/>
            </a:endParaRPr>
          </a:p>
          <a:p>
            <a:pPr algn="just"/>
            <a:r>
              <a:rPr lang="en-US" sz="3200" b="1" dirty="0" smtClean="0">
                <a:latin typeface="Arial" panose="020B0604020202020204" pitchFamily="34" charset="0"/>
                <a:cs typeface="Arial" panose="020B0604020202020204" pitchFamily="34" charset="0"/>
              </a:rPr>
              <a:t>Importance </a:t>
            </a:r>
            <a:r>
              <a:rPr lang="en-US" sz="3200" b="1" dirty="0">
                <a:latin typeface="Arial" panose="020B0604020202020204" pitchFamily="34" charset="0"/>
                <a:cs typeface="Arial" panose="020B0604020202020204" pitchFamily="34" charset="0"/>
              </a:rPr>
              <a:t>of Biodiversity</a:t>
            </a:r>
            <a:r>
              <a:rPr lang="en-US" sz="3200" b="1" dirty="0" smtClean="0">
                <a:latin typeface="Arial" panose="020B0604020202020204" pitchFamily="34" charset="0"/>
                <a:cs typeface="Arial" panose="020B0604020202020204" pitchFamily="34" charset="0"/>
              </a:rPr>
              <a:t>:</a:t>
            </a:r>
          </a:p>
          <a:p>
            <a:pPr algn="just"/>
            <a:endParaRPr lang="en-US" sz="32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It </a:t>
            </a:r>
            <a:r>
              <a:rPr lang="en-US" sz="3200" dirty="0">
                <a:latin typeface="Arial" panose="020B0604020202020204" pitchFamily="34" charset="0"/>
                <a:cs typeface="Arial" panose="020B0604020202020204" pitchFamily="34" charset="0"/>
              </a:rPr>
              <a:t>maintains ecosystem balance by ensuring every species plays its role (e.g., pollination by bees or decomposition by fungi</a:t>
            </a:r>
            <a:r>
              <a:rPr lang="en-US" sz="3200" dirty="0" smtClean="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It </a:t>
            </a:r>
            <a:r>
              <a:rPr lang="en-US" sz="3200" dirty="0">
                <a:latin typeface="Arial" panose="020B0604020202020204" pitchFamily="34" charset="0"/>
                <a:cs typeface="Arial" panose="020B0604020202020204" pitchFamily="34" charset="0"/>
              </a:rPr>
              <a:t>helps ecosystems adapt to changes like climate shifts or disease </a:t>
            </a:r>
            <a:r>
              <a:rPr lang="en-US" sz="3200" dirty="0" smtClean="0">
                <a:latin typeface="Arial" panose="020B0604020202020204" pitchFamily="34" charset="0"/>
                <a:cs typeface="Arial" panose="020B0604020202020204" pitchFamily="34" charset="0"/>
              </a:rPr>
              <a:t>outbreaks.</a:t>
            </a:r>
          </a:p>
          <a:p>
            <a:pPr marL="342900" indent="-342900" algn="just">
              <a:buFont typeface="Arial" panose="020B0604020202020204" pitchFamily="34" charset="0"/>
              <a:buChar char="•"/>
            </a:pPr>
            <a:endParaRPr lang="en-US" sz="32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3200" dirty="0" smtClean="0">
                <a:latin typeface="Arial" panose="020B0604020202020204" pitchFamily="34" charset="0"/>
                <a:cs typeface="Arial" panose="020B0604020202020204" pitchFamily="34" charset="0"/>
              </a:rPr>
              <a:t>It </a:t>
            </a:r>
            <a:r>
              <a:rPr lang="en-US" sz="3200" dirty="0">
                <a:latin typeface="Arial" panose="020B0604020202020204" pitchFamily="34" charset="0"/>
                <a:cs typeface="Arial" panose="020B0604020202020204" pitchFamily="34" charset="0"/>
              </a:rPr>
              <a:t>provides essential resources for humans, such as food, medicine, and materials.</a:t>
            </a:r>
          </a:p>
          <a:p>
            <a:endParaRPr lang="en-US" dirty="0"/>
          </a:p>
        </p:txBody>
      </p:sp>
    </p:spTree>
    <p:extLst>
      <p:ext uri="{BB962C8B-B14F-4D97-AF65-F5344CB8AC3E}">
        <p14:creationId xmlns:p14="http://schemas.microsoft.com/office/powerpoint/2010/main" val="4264777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68" t="39731" r="38634" b="14477"/>
          <a:stretch/>
        </p:blipFill>
        <p:spPr>
          <a:xfrm>
            <a:off x="0" y="0"/>
            <a:ext cx="18288000" cy="10401300"/>
          </a:xfrm>
          <a:prstGeom prst="rect">
            <a:avLst/>
          </a:prstGeom>
        </p:spPr>
      </p:pic>
    </p:spTree>
    <p:extLst>
      <p:ext uri="{BB962C8B-B14F-4D97-AF65-F5344CB8AC3E}">
        <p14:creationId xmlns:p14="http://schemas.microsoft.com/office/powerpoint/2010/main" val="1772587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697" t="32325" r="38636" b="27273"/>
          <a:stretch/>
        </p:blipFill>
        <p:spPr>
          <a:xfrm>
            <a:off x="0" y="0"/>
            <a:ext cx="18288000" cy="10287000"/>
          </a:xfrm>
          <a:prstGeom prst="rect">
            <a:avLst/>
          </a:prstGeom>
        </p:spPr>
      </p:pic>
    </p:spTree>
    <p:extLst>
      <p:ext uri="{BB962C8B-B14F-4D97-AF65-F5344CB8AC3E}">
        <p14:creationId xmlns:p14="http://schemas.microsoft.com/office/powerpoint/2010/main" val="2076737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67" t="23569" r="35605" b="29293"/>
          <a:stretch/>
        </p:blipFill>
        <p:spPr>
          <a:xfrm>
            <a:off x="0" y="0"/>
            <a:ext cx="18288000" cy="10287000"/>
          </a:xfrm>
          <a:prstGeom prst="rect">
            <a:avLst/>
          </a:prstGeom>
        </p:spPr>
      </p:pic>
    </p:spTree>
    <p:extLst>
      <p:ext uri="{BB962C8B-B14F-4D97-AF65-F5344CB8AC3E}">
        <p14:creationId xmlns:p14="http://schemas.microsoft.com/office/powerpoint/2010/main" val="95666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828" t="27610" r="34848" b="23727"/>
          <a:stretch/>
        </p:blipFill>
        <p:spPr>
          <a:xfrm>
            <a:off x="-228600" y="0"/>
            <a:ext cx="18516600" cy="10325100"/>
          </a:xfrm>
          <a:prstGeom prst="rect">
            <a:avLst/>
          </a:prstGeom>
        </p:spPr>
      </p:pic>
    </p:spTree>
    <p:extLst>
      <p:ext uri="{BB962C8B-B14F-4D97-AF65-F5344CB8AC3E}">
        <p14:creationId xmlns:p14="http://schemas.microsoft.com/office/powerpoint/2010/main" val="2840184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67" t="24916" r="35605" b="26599"/>
          <a:stretch/>
        </p:blipFill>
        <p:spPr>
          <a:xfrm>
            <a:off x="0" y="0"/>
            <a:ext cx="18288000" cy="10287000"/>
          </a:xfrm>
          <a:prstGeom prst="rect">
            <a:avLst/>
          </a:prstGeom>
        </p:spPr>
      </p:pic>
    </p:spTree>
    <p:extLst>
      <p:ext uri="{BB962C8B-B14F-4D97-AF65-F5344CB8AC3E}">
        <p14:creationId xmlns:p14="http://schemas.microsoft.com/office/powerpoint/2010/main" val="398840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425" t="26262" r="35606" b="25926"/>
          <a:stretch/>
        </p:blipFill>
        <p:spPr>
          <a:xfrm>
            <a:off x="0" y="0"/>
            <a:ext cx="18288000" cy="10287000"/>
          </a:xfrm>
          <a:prstGeom prst="rect">
            <a:avLst/>
          </a:prstGeom>
        </p:spPr>
      </p:pic>
    </p:spTree>
    <p:extLst>
      <p:ext uri="{BB962C8B-B14F-4D97-AF65-F5344CB8AC3E}">
        <p14:creationId xmlns:p14="http://schemas.microsoft.com/office/powerpoint/2010/main" val="246447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667" t="24241" r="35605" b="27273"/>
          <a:stretch/>
        </p:blipFill>
        <p:spPr>
          <a:xfrm>
            <a:off x="0" y="0"/>
            <a:ext cx="18288000" cy="10477500"/>
          </a:xfrm>
          <a:prstGeom prst="rect">
            <a:avLst/>
          </a:prstGeom>
        </p:spPr>
      </p:pic>
    </p:spTree>
    <p:extLst>
      <p:ext uri="{BB962C8B-B14F-4D97-AF65-F5344CB8AC3E}">
        <p14:creationId xmlns:p14="http://schemas.microsoft.com/office/powerpoint/2010/main" val="13021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3" name="Freeform 3"/>
          <p:cNvSpPr/>
          <p:nvPr/>
        </p:nvSpPr>
        <p:spPr>
          <a:xfrm>
            <a:off x="3810000" y="399673"/>
            <a:ext cx="9278115" cy="1270394"/>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3"/>
            <a:stretch>
              <a:fillRect/>
            </a:stretch>
          </a:blipFill>
        </p:spPr>
      </p:sp>
      <p:sp>
        <p:nvSpPr>
          <p:cNvPr id="4" name="Freeform 4"/>
          <p:cNvSpPr/>
          <p:nvPr/>
        </p:nvSpPr>
        <p:spPr>
          <a:xfrm>
            <a:off x="-644611" y="8105017"/>
            <a:ext cx="19577223" cy="6611024"/>
          </a:xfrm>
          <a:custGeom>
            <a:avLst/>
            <a:gdLst/>
            <a:ahLst/>
            <a:cxnLst/>
            <a:rect l="l" t="t" r="r" b="b"/>
            <a:pathLst>
              <a:path w="19577223" h="6611024">
                <a:moveTo>
                  <a:pt x="0" y="0"/>
                </a:moveTo>
                <a:lnTo>
                  <a:pt x="19577222" y="0"/>
                </a:lnTo>
                <a:lnTo>
                  <a:pt x="19577222" y="6611024"/>
                </a:lnTo>
                <a:lnTo>
                  <a:pt x="0" y="6611024"/>
                </a:lnTo>
                <a:lnTo>
                  <a:pt x="0" y="0"/>
                </a:lnTo>
                <a:close/>
              </a:path>
            </a:pathLst>
          </a:custGeom>
          <a:blipFill>
            <a:blip r:embed="rId4"/>
            <a:stretch>
              <a:fillRect l="-20142" r="-20142" b="-125368"/>
            </a:stretch>
          </a:blipFill>
        </p:spPr>
      </p:sp>
      <p:sp>
        <p:nvSpPr>
          <p:cNvPr id="5" name="Freeform 5"/>
          <p:cNvSpPr/>
          <p:nvPr/>
        </p:nvSpPr>
        <p:spPr>
          <a:xfrm>
            <a:off x="14081420" y="6172200"/>
            <a:ext cx="4206580" cy="4114800"/>
          </a:xfrm>
          <a:custGeom>
            <a:avLst/>
            <a:gdLst/>
            <a:ahLst/>
            <a:cxnLst/>
            <a:rect l="l" t="t" r="r" b="b"/>
            <a:pathLst>
              <a:path w="4206580" h="4114800">
                <a:moveTo>
                  <a:pt x="0" y="0"/>
                </a:moveTo>
                <a:lnTo>
                  <a:pt x="4206580" y="0"/>
                </a:lnTo>
                <a:lnTo>
                  <a:pt x="420658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a:off x="0" y="6172200"/>
            <a:ext cx="4206580" cy="4114800"/>
          </a:xfrm>
          <a:custGeom>
            <a:avLst/>
            <a:gdLst/>
            <a:ahLst/>
            <a:cxnLst/>
            <a:rect l="l" t="t" r="r" b="b"/>
            <a:pathLst>
              <a:path w="4206580" h="4114800">
                <a:moveTo>
                  <a:pt x="4206580" y="0"/>
                </a:moveTo>
                <a:lnTo>
                  <a:pt x="0" y="0"/>
                </a:lnTo>
                <a:lnTo>
                  <a:pt x="0" y="4114800"/>
                </a:lnTo>
                <a:lnTo>
                  <a:pt x="4206580" y="4114800"/>
                </a:lnTo>
                <a:lnTo>
                  <a:pt x="420658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0" y="-323440"/>
            <a:ext cx="3532907" cy="2704280"/>
          </a:xfrm>
          <a:custGeom>
            <a:avLst/>
            <a:gdLst/>
            <a:ahLst/>
            <a:cxnLst/>
            <a:rect l="l" t="t" r="r" b="b"/>
            <a:pathLst>
              <a:path w="3532907" h="2704280">
                <a:moveTo>
                  <a:pt x="0" y="0"/>
                </a:moveTo>
                <a:lnTo>
                  <a:pt x="3532907" y="0"/>
                </a:lnTo>
                <a:lnTo>
                  <a:pt x="3532907" y="2704280"/>
                </a:lnTo>
                <a:lnTo>
                  <a:pt x="0" y="270428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flipH="1">
            <a:off x="15016335" y="-323440"/>
            <a:ext cx="3271665" cy="2504311"/>
          </a:xfrm>
          <a:custGeom>
            <a:avLst/>
            <a:gdLst/>
            <a:ahLst/>
            <a:cxnLst/>
            <a:rect l="l" t="t" r="r" b="b"/>
            <a:pathLst>
              <a:path w="3271665" h="2504311">
                <a:moveTo>
                  <a:pt x="3271665" y="0"/>
                </a:moveTo>
                <a:lnTo>
                  <a:pt x="0" y="0"/>
                </a:lnTo>
                <a:lnTo>
                  <a:pt x="0" y="2504311"/>
                </a:lnTo>
                <a:lnTo>
                  <a:pt x="3271665" y="2504311"/>
                </a:lnTo>
                <a:lnTo>
                  <a:pt x="3271665"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2577380" y="3041799"/>
            <a:ext cx="13133240" cy="488275"/>
          </a:xfrm>
          <a:prstGeom prst="rect">
            <a:avLst/>
          </a:prstGeom>
        </p:spPr>
        <p:txBody>
          <a:bodyPr lIns="0" tIns="0" rIns="0" bIns="0" rtlCol="0" anchor="t">
            <a:spAutoFit/>
          </a:bodyPr>
          <a:lstStyle/>
          <a:p>
            <a:pPr algn="ctr">
              <a:lnSpc>
                <a:spcPts val="4101"/>
              </a:lnSpc>
              <a:spcBef>
                <a:spcPct val="0"/>
              </a:spcBef>
            </a:pPr>
            <a:endParaRPr lang="en-US" sz="2929" dirty="0">
              <a:solidFill>
                <a:srgbClr val="205732"/>
              </a:solidFill>
              <a:latin typeface="Glacial Indifference"/>
              <a:ea typeface="Glacial Indifference"/>
              <a:cs typeface="Glacial Indifference"/>
              <a:sym typeface="Glacial Indifference"/>
            </a:endParaRPr>
          </a:p>
        </p:txBody>
      </p:sp>
      <p:sp>
        <p:nvSpPr>
          <p:cNvPr id="10" name="TextBox 10"/>
          <p:cNvSpPr txBox="1"/>
          <p:nvPr/>
        </p:nvSpPr>
        <p:spPr>
          <a:xfrm>
            <a:off x="3020510" y="476659"/>
            <a:ext cx="8991599" cy="2180084"/>
          </a:xfrm>
          <a:prstGeom prst="rect">
            <a:avLst/>
          </a:prstGeom>
        </p:spPr>
        <p:txBody>
          <a:bodyPr wrap="square" lIns="0" tIns="0" rIns="0" bIns="0" rtlCol="0" anchor="t">
            <a:spAutoFit/>
          </a:bodyPr>
          <a:lstStyle/>
          <a:p>
            <a:pPr algn="ctr">
              <a:lnSpc>
                <a:spcPts val="8483"/>
              </a:lnSpc>
              <a:spcBef>
                <a:spcPct val="0"/>
              </a:spcBef>
            </a:pPr>
            <a:r>
              <a:rPr lang="en-US" sz="5400" dirty="0" smtClean="0">
                <a:latin typeface="Arial" panose="020B0604020202020204" pitchFamily="34" charset="0"/>
                <a:cs typeface="Arial" panose="020B0604020202020204" pitchFamily="34" charset="0"/>
              </a:rPr>
              <a:t>What is Environment?</a:t>
            </a:r>
            <a:endParaRPr lang="en-US" sz="5400" dirty="0">
              <a:latin typeface="Arial" panose="020B0604020202020204" pitchFamily="34" charset="0"/>
              <a:cs typeface="Arial" panose="020B0604020202020204" pitchFamily="34" charset="0"/>
            </a:endParaRPr>
          </a:p>
          <a:p>
            <a:pPr algn="ctr">
              <a:lnSpc>
                <a:spcPts val="8483"/>
              </a:lnSpc>
              <a:spcBef>
                <a:spcPct val="0"/>
              </a:spcBef>
            </a:pPr>
            <a:endParaRPr lang="en-US" sz="6059" dirty="0">
              <a:solidFill>
                <a:srgbClr val="205732"/>
              </a:solidFill>
              <a:latin typeface="High Cruiser"/>
              <a:ea typeface="High Cruiser"/>
              <a:cs typeface="High Cruiser"/>
              <a:sym typeface="High Cruiser"/>
            </a:endParaRPr>
          </a:p>
        </p:txBody>
      </p:sp>
      <p:sp>
        <p:nvSpPr>
          <p:cNvPr id="11" name="TextBox 10"/>
          <p:cNvSpPr txBox="1"/>
          <p:nvPr/>
        </p:nvSpPr>
        <p:spPr>
          <a:xfrm>
            <a:off x="3297423" y="2067350"/>
            <a:ext cx="11954396" cy="2308324"/>
          </a:xfrm>
          <a:prstGeom prst="rect">
            <a:avLst/>
          </a:prstGeom>
          <a:noFill/>
        </p:spPr>
        <p:txBody>
          <a:bodyPr wrap="square" rtlCol="0">
            <a:spAutoFit/>
          </a:bodyPr>
          <a:lstStyle/>
          <a:p>
            <a:pPr algn="just"/>
            <a:r>
              <a:rPr lang="en-US" sz="3200"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The </a:t>
            </a:r>
            <a:r>
              <a:rPr lang="en-US" sz="2800" dirty="0">
                <a:latin typeface="Arial" panose="020B0604020202020204" pitchFamily="34" charset="0"/>
                <a:cs typeface="Arial" panose="020B0604020202020204" pitchFamily="34" charset="0"/>
              </a:rPr>
              <a:t>word </a:t>
            </a:r>
            <a:r>
              <a:rPr lang="en-US" sz="2800" b="1" dirty="0">
                <a:latin typeface="Arial" panose="020B0604020202020204" pitchFamily="34" charset="0"/>
                <a:cs typeface="Arial" panose="020B0604020202020204" pitchFamily="34" charset="0"/>
              </a:rPr>
              <a:t>Environment</a:t>
            </a:r>
            <a:r>
              <a:rPr lang="en-US" sz="2800" dirty="0">
                <a:latin typeface="Arial" panose="020B0604020202020204" pitchFamily="34" charset="0"/>
                <a:cs typeface="Arial" panose="020B0604020202020204" pitchFamily="34" charset="0"/>
              </a:rPr>
              <a:t> is derived from the French word “Environ” which means “surrounding”. Our surrounding includes biotic factors like human beings, Plants, animals, microbes, </a:t>
            </a:r>
            <a:r>
              <a:rPr lang="en-US" sz="2800" dirty="0" smtClean="0">
                <a:latin typeface="Arial" panose="020B0604020202020204" pitchFamily="34" charset="0"/>
                <a:cs typeface="Arial" panose="020B0604020202020204" pitchFamily="34" charset="0"/>
              </a:rPr>
              <a:t>etc. </a:t>
            </a:r>
            <a:r>
              <a:rPr lang="en-US" sz="2800" dirty="0">
                <a:latin typeface="Arial" panose="020B0604020202020204" pitchFamily="34" charset="0"/>
                <a:cs typeface="Arial" panose="020B0604020202020204" pitchFamily="34" charset="0"/>
              </a:rPr>
              <a:t>and abiotic factors such as light, air, water, soil, etc. </a:t>
            </a:r>
            <a:r>
              <a:rPr lang="en-US" sz="2800" b="1" dirty="0">
                <a:latin typeface="Arial" panose="020B0604020202020204" pitchFamily="34" charset="0"/>
                <a:cs typeface="Arial" panose="020B0604020202020204" pitchFamily="34" charset="0"/>
              </a:rPr>
              <a:t>Environment</a:t>
            </a:r>
            <a:r>
              <a:rPr lang="en-US" sz="2800" dirty="0">
                <a:latin typeface="Arial" panose="020B0604020202020204" pitchFamily="34" charset="0"/>
                <a:cs typeface="Arial" panose="020B0604020202020204" pitchFamily="34" charset="0"/>
              </a:rPr>
              <a:t> is a complex of many variables, which surrounds man as well as the living organisms. </a:t>
            </a:r>
          </a:p>
        </p:txBody>
      </p:sp>
      <p:sp>
        <p:nvSpPr>
          <p:cNvPr id="12" name="TextBox 11"/>
          <p:cNvSpPr txBox="1"/>
          <p:nvPr/>
        </p:nvSpPr>
        <p:spPr>
          <a:xfrm>
            <a:off x="3297423" y="4720571"/>
            <a:ext cx="12119998" cy="3108543"/>
          </a:xfrm>
          <a:prstGeom prst="rect">
            <a:avLst/>
          </a:prstGeom>
          <a:noFill/>
        </p:spPr>
        <p:txBody>
          <a:bodyPr wrap="square" rtlCol="0">
            <a:spAutoFit/>
          </a:bodyPr>
          <a:lstStyle/>
          <a:p>
            <a:pPr algn="just"/>
            <a:r>
              <a:rPr lang="en-US" dirty="0" smtClean="0"/>
              <a:t>	</a:t>
            </a:r>
            <a:r>
              <a:rPr lang="en-US" sz="2800" b="1" dirty="0" smtClean="0">
                <a:latin typeface="Arial" panose="020B0604020202020204" pitchFamily="34" charset="0"/>
                <a:cs typeface="Arial" panose="020B0604020202020204" pitchFamily="34" charset="0"/>
              </a:rPr>
              <a:t>Environment</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includes water, air and land and the interrelation ships which exist among and between water, air and land and human beings and other living creatures such as plants, animals and micro organisms. The natural environment consist of four interlinking systems namely, the atmosphere, the hydrosphere, the lithosphere and the biosphere. These four systems are in constant change and such changes are affected by human activities and vice versa.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667" t="20875" r="35605" b="29293"/>
          <a:stretch/>
        </p:blipFill>
        <p:spPr>
          <a:xfrm>
            <a:off x="0" y="76200"/>
            <a:ext cx="18288000" cy="10477500"/>
          </a:xfrm>
          <a:prstGeom prst="rect">
            <a:avLst/>
          </a:prstGeom>
        </p:spPr>
      </p:pic>
    </p:spTree>
    <p:extLst>
      <p:ext uri="{BB962C8B-B14F-4D97-AF65-F5344CB8AC3E}">
        <p14:creationId xmlns:p14="http://schemas.microsoft.com/office/powerpoint/2010/main" val="2628836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36172"/>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3" name="Freeform 3"/>
          <p:cNvSpPr/>
          <p:nvPr/>
        </p:nvSpPr>
        <p:spPr>
          <a:xfrm>
            <a:off x="3895067" y="1507048"/>
            <a:ext cx="9829800" cy="1655750"/>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4"/>
            <a:stretch>
              <a:fillRect/>
            </a:stretch>
          </a:blipFill>
        </p:spPr>
      </p:sp>
      <p:sp>
        <p:nvSpPr>
          <p:cNvPr id="5" name="Freeform 5"/>
          <p:cNvSpPr/>
          <p:nvPr/>
        </p:nvSpPr>
        <p:spPr>
          <a:xfrm rot="1199762">
            <a:off x="-981145" y="7554843"/>
            <a:ext cx="4307593" cy="3406915"/>
          </a:xfrm>
          <a:custGeom>
            <a:avLst/>
            <a:gdLst/>
            <a:ahLst/>
            <a:cxnLst/>
            <a:rect l="l" t="t" r="r" b="b"/>
            <a:pathLst>
              <a:path w="4307593" h="3406915">
                <a:moveTo>
                  <a:pt x="0" y="0"/>
                </a:moveTo>
                <a:lnTo>
                  <a:pt x="4307593" y="0"/>
                </a:lnTo>
                <a:lnTo>
                  <a:pt x="4307593" y="3406914"/>
                </a:lnTo>
                <a:lnTo>
                  <a:pt x="0" y="340691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224327">
            <a:off x="15105503" y="7663219"/>
            <a:ext cx="4307593" cy="3406915"/>
          </a:xfrm>
          <a:custGeom>
            <a:avLst/>
            <a:gdLst/>
            <a:ahLst/>
            <a:cxnLst/>
            <a:rect l="l" t="t" r="r" b="b"/>
            <a:pathLst>
              <a:path w="4307593" h="3406915">
                <a:moveTo>
                  <a:pt x="0" y="0"/>
                </a:moveTo>
                <a:lnTo>
                  <a:pt x="4307594" y="0"/>
                </a:lnTo>
                <a:lnTo>
                  <a:pt x="4307594" y="3406914"/>
                </a:lnTo>
                <a:lnTo>
                  <a:pt x="0" y="340691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405364" y="-500397"/>
            <a:ext cx="7315200" cy="1529097"/>
          </a:xfrm>
          <a:custGeom>
            <a:avLst/>
            <a:gdLst/>
            <a:ahLst/>
            <a:cxnLst/>
            <a:rect l="l" t="t" r="r" b="b"/>
            <a:pathLst>
              <a:path w="7315200" h="1529097">
                <a:moveTo>
                  <a:pt x="0" y="0"/>
                </a:moveTo>
                <a:lnTo>
                  <a:pt x="7315200" y="0"/>
                </a:lnTo>
                <a:lnTo>
                  <a:pt x="7315200" y="1529097"/>
                </a:lnTo>
                <a:lnTo>
                  <a:pt x="0" y="15290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2158688" y="2896469"/>
            <a:ext cx="5986359" cy="804545"/>
          </a:xfrm>
          <a:prstGeom prst="rect">
            <a:avLst/>
          </a:prstGeom>
        </p:spPr>
        <p:txBody>
          <a:bodyPr lIns="0" tIns="0" rIns="0" bIns="0" rtlCol="0" anchor="t">
            <a:spAutoFit/>
          </a:bodyPr>
          <a:lstStyle/>
          <a:p>
            <a:pPr algn="ctr">
              <a:lnSpc>
                <a:spcPts val="6580"/>
              </a:lnSpc>
              <a:spcBef>
                <a:spcPct val="0"/>
              </a:spcBef>
            </a:pPr>
            <a:endParaRPr lang="en-US" sz="4700" dirty="0">
              <a:solidFill>
                <a:srgbClr val="205732"/>
              </a:solidFill>
              <a:latin typeface="High Cruiser"/>
              <a:ea typeface="High Cruiser"/>
              <a:cs typeface="High Cruiser"/>
              <a:sym typeface="High Cruiser"/>
            </a:endParaRPr>
          </a:p>
        </p:txBody>
      </p:sp>
      <p:sp>
        <p:nvSpPr>
          <p:cNvPr id="10" name="Freeform 10"/>
          <p:cNvSpPr/>
          <p:nvPr/>
        </p:nvSpPr>
        <p:spPr>
          <a:xfrm flipH="1">
            <a:off x="11608600" y="-500397"/>
            <a:ext cx="7315200" cy="1529097"/>
          </a:xfrm>
          <a:custGeom>
            <a:avLst/>
            <a:gdLst/>
            <a:ahLst/>
            <a:cxnLst/>
            <a:rect l="l" t="t" r="r" b="b"/>
            <a:pathLst>
              <a:path w="7315200" h="1529097">
                <a:moveTo>
                  <a:pt x="7315200" y="0"/>
                </a:moveTo>
                <a:lnTo>
                  <a:pt x="0" y="0"/>
                </a:lnTo>
                <a:lnTo>
                  <a:pt x="0" y="1529097"/>
                </a:lnTo>
                <a:lnTo>
                  <a:pt x="7315200" y="1529097"/>
                </a:lnTo>
                <a:lnTo>
                  <a:pt x="731520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TextBox 11"/>
          <p:cNvSpPr txBox="1"/>
          <p:nvPr/>
        </p:nvSpPr>
        <p:spPr>
          <a:xfrm>
            <a:off x="4069531" y="1670428"/>
            <a:ext cx="7498484" cy="1600438"/>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Human Interaction with the Environment</a:t>
            </a:r>
          </a:p>
          <a:p>
            <a:endParaRPr lang="en-US" dirty="0"/>
          </a:p>
        </p:txBody>
      </p:sp>
      <p:sp>
        <p:nvSpPr>
          <p:cNvPr id="13" name="TextBox 12"/>
          <p:cNvSpPr txBox="1"/>
          <p:nvPr/>
        </p:nvSpPr>
        <p:spPr>
          <a:xfrm>
            <a:off x="2158688" y="3871464"/>
            <a:ext cx="15214912" cy="2677656"/>
          </a:xfrm>
          <a:prstGeom prst="rect">
            <a:avLst/>
          </a:prstGeom>
          <a:noFill/>
        </p:spPr>
        <p:txBody>
          <a:bodyPr wrap="square" rtlCol="0">
            <a:spAutoFit/>
          </a:bodyPr>
          <a:lstStyle/>
          <a:p>
            <a:pPr algn="just"/>
            <a:r>
              <a:rPr lang="en-US" sz="4000" b="1" dirty="0">
                <a:latin typeface="Arial" panose="020B0604020202020204" pitchFamily="34" charset="0"/>
                <a:cs typeface="Arial" panose="020B0604020202020204" pitchFamily="34" charset="0"/>
              </a:rPr>
              <a:t>Environmental Ethics in the </a:t>
            </a:r>
            <a:r>
              <a:rPr lang="en-US" sz="4000" b="1" dirty="0" smtClean="0">
                <a:latin typeface="Arial" panose="020B0604020202020204" pitchFamily="34" charset="0"/>
                <a:cs typeface="Arial" panose="020B0604020202020204" pitchFamily="34" charset="0"/>
              </a:rPr>
              <a:t>Philippines</a:t>
            </a:r>
          </a:p>
          <a:p>
            <a:pPr algn="just"/>
            <a:endParaRPr lang="en-US" sz="3200" dirty="0">
              <a:latin typeface="Arial" panose="020B0604020202020204" pitchFamily="34" charset="0"/>
              <a:cs typeface="Arial" panose="020B0604020202020204" pitchFamily="34" charset="0"/>
            </a:endParaRPr>
          </a:p>
          <a:p>
            <a:pPr algn="just"/>
            <a:r>
              <a:rPr lang="en-US" sz="3200" dirty="0" smtClean="0">
                <a:latin typeface="Arial" panose="020B0604020202020204" pitchFamily="34" charset="0"/>
                <a:cs typeface="Arial" panose="020B0604020202020204" pitchFamily="34" charset="0"/>
              </a:rPr>
              <a:t>	Environmental </a:t>
            </a:r>
            <a:r>
              <a:rPr lang="en-US" sz="3200" dirty="0">
                <a:latin typeface="Arial" panose="020B0604020202020204" pitchFamily="34" charset="0"/>
                <a:cs typeface="Arial" panose="020B0604020202020204" pitchFamily="34" charset="0"/>
              </a:rPr>
              <a:t>ethics focuses on how we should use and protect our natural resources. In the Philippines, this concept is particularly relevant due to the country's rich biodiversity and various environmental challenges.</a:t>
            </a:r>
          </a:p>
        </p:txBody>
      </p:sp>
    </p:spTree>
    <p:extLst>
      <p:ext uri="{BB962C8B-B14F-4D97-AF65-F5344CB8AC3E}">
        <p14:creationId xmlns:p14="http://schemas.microsoft.com/office/powerpoint/2010/main" val="2619648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30726"/>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3" name="Freeform 3"/>
          <p:cNvSpPr/>
          <p:nvPr/>
        </p:nvSpPr>
        <p:spPr>
          <a:xfrm>
            <a:off x="3420498" y="515822"/>
            <a:ext cx="11751513" cy="1562528"/>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4"/>
            <a:stretch>
              <a:fillRect/>
            </a:stretch>
          </a:blipFill>
        </p:spPr>
      </p:sp>
      <p:sp>
        <p:nvSpPr>
          <p:cNvPr id="4" name="Freeform 4"/>
          <p:cNvSpPr/>
          <p:nvPr/>
        </p:nvSpPr>
        <p:spPr>
          <a:xfrm rot="1071018">
            <a:off x="-437150" y="7420189"/>
            <a:ext cx="3017324" cy="3914366"/>
          </a:xfrm>
          <a:custGeom>
            <a:avLst/>
            <a:gdLst/>
            <a:ahLst/>
            <a:cxnLst/>
            <a:rect l="l" t="t" r="r" b="b"/>
            <a:pathLst>
              <a:path w="3017324" h="3914366">
                <a:moveTo>
                  <a:pt x="0" y="0"/>
                </a:moveTo>
                <a:lnTo>
                  <a:pt x="3017324" y="0"/>
                </a:lnTo>
                <a:lnTo>
                  <a:pt x="3017324" y="3914366"/>
                </a:lnTo>
                <a:lnTo>
                  <a:pt x="0" y="3914366"/>
                </a:lnTo>
                <a:lnTo>
                  <a:pt x="0" y="0"/>
                </a:lnTo>
                <a:close/>
              </a:path>
            </a:pathLst>
          </a:custGeom>
          <a:blipFill>
            <a:blip r:embed="rId5"/>
            <a:stretch>
              <a:fillRect/>
            </a:stretch>
          </a:blipFill>
        </p:spPr>
      </p:sp>
      <p:sp>
        <p:nvSpPr>
          <p:cNvPr id="6" name="Freeform 6"/>
          <p:cNvSpPr/>
          <p:nvPr/>
        </p:nvSpPr>
        <p:spPr>
          <a:xfrm rot="-1293826" flipH="1">
            <a:off x="15775600" y="7333500"/>
            <a:ext cx="2967399" cy="3849599"/>
          </a:xfrm>
          <a:custGeom>
            <a:avLst/>
            <a:gdLst/>
            <a:ahLst/>
            <a:cxnLst/>
            <a:rect l="l" t="t" r="r" b="b"/>
            <a:pathLst>
              <a:path w="2967399" h="3849599">
                <a:moveTo>
                  <a:pt x="2967400" y="0"/>
                </a:moveTo>
                <a:lnTo>
                  <a:pt x="0" y="0"/>
                </a:lnTo>
                <a:lnTo>
                  <a:pt x="0" y="3849600"/>
                </a:lnTo>
                <a:lnTo>
                  <a:pt x="2967400" y="3849600"/>
                </a:lnTo>
                <a:lnTo>
                  <a:pt x="2967400" y="0"/>
                </a:lnTo>
                <a:close/>
              </a:path>
            </a:pathLst>
          </a:custGeom>
          <a:blipFill>
            <a:blip r:embed="rId5"/>
            <a:stretch>
              <a:fillRect/>
            </a:stretch>
          </a:blipFill>
        </p:spPr>
      </p:sp>
      <p:sp>
        <p:nvSpPr>
          <p:cNvPr id="7" name="Freeform 7"/>
          <p:cNvSpPr/>
          <p:nvPr/>
        </p:nvSpPr>
        <p:spPr>
          <a:xfrm rot="-2073275" flipV="1">
            <a:off x="-18970" y="-708470"/>
            <a:ext cx="3003668" cy="2975565"/>
          </a:xfrm>
          <a:custGeom>
            <a:avLst/>
            <a:gdLst/>
            <a:ahLst/>
            <a:cxnLst/>
            <a:rect l="l" t="t" r="r" b="b"/>
            <a:pathLst>
              <a:path w="3003668" h="2975565">
                <a:moveTo>
                  <a:pt x="0" y="2975565"/>
                </a:moveTo>
                <a:lnTo>
                  <a:pt x="3003668" y="2975565"/>
                </a:lnTo>
                <a:lnTo>
                  <a:pt x="3003668" y="0"/>
                </a:lnTo>
                <a:lnTo>
                  <a:pt x="0" y="0"/>
                </a:lnTo>
                <a:lnTo>
                  <a:pt x="0" y="297556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920943" flipH="1" flipV="1">
            <a:off x="15285510" y="-689021"/>
            <a:ext cx="3003668" cy="2975565"/>
          </a:xfrm>
          <a:custGeom>
            <a:avLst/>
            <a:gdLst/>
            <a:ahLst/>
            <a:cxnLst/>
            <a:rect l="l" t="t" r="r" b="b"/>
            <a:pathLst>
              <a:path w="3003668" h="2975565">
                <a:moveTo>
                  <a:pt x="3003668" y="2975565"/>
                </a:moveTo>
                <a:lnTo>
                  <a:pt x="0" y="2975565"/>
                </a:lnTo>
                <a:lnTo>
                  <a:pt x="0" y="0"/>
                </a:lnTo>
                <a:lnTo>
                  <a:pt x="3003668" y="0"/>
                </a:lnTo>
                <a:lnTo>
                  <a:pt x="3003668" y="297556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0"/>
          <p:cNvSpPr txBox="1"/>
          <p:nvPr/>
        </p:nvSpPr>
        <p:spPr>
          <a:xfrm>
            <a:off x="3420498" y="801655"/>
            <a:ext cx="9100738" cy="1446550"/>
          </a:xfrm>
          <a:prstGeom prst="rect">
            <a:avLst/>
          </a:prstGeom>
          <a:noFill/>
        </p:spPr>
        <p:txBody>
          <a:bodyPr wrap="square" rtlCol="0">
            <a:spAutoFit/>
          </a:bodyPr>
          <a:lstStyle/>
          <a:p>
            <a:pPr algn="ctr"/>
            <a:r>
              <a:rPr lang="en-US" sz="4700" b="1" dirty="0">
                <a:latin typeface="Arial" panose="020B0604020202020204" pitchFamily="34" charset="0"/>
                <a:cs typeface="Arial" panose="020B0604020202020204" pitchFamily="34" charset="0"/>
              </a:rPr>
              <a:t>Conservation vs. Preservation</a:t>
            </a:r>
          </a:p>
          <a:p>
            <a:pPr algn="ctr"/>
            <a:endParaRPr lang="en-US" sz="4000" b="1" dirty="0">
              <a:latin typeface="Arial" panose="020B0604020202020204" pitchFamily="34" charset="0"/>
              <a:cs typeface="Arial" panose="020B0604020202020204" pitchFamily="34" charset="0"/>
            </a:endParaRPr>
          </a:p>
        </p:txBody>
      </p:sp>
      <p:sp>
        <p:nvSpPr>
          <p:cNvPr id="5" name="TextBox 4"/>
          <p:cNvSpPr txBox="1"/>
          <p:nvPr/>
        </p:nvSpPr>
        <p:spPr>
          <a:xfrm>
            <a:off x="2557581" y="2462010"/>
            <a:ext cx="13113536" cy="6894195"/>
          </a:xfrm>
          <a:prstGeom prst="rect">
            <a:avLst/>
          </a:prstGeom>
          <a:noFill/>
        </p:spPr>
        <p:txBody>
          <a:bodyPr wrap="square" rtlCol="0">
            <a:spAutoFit/>
          </a:bodyPr>
          <a:lstStyle/>
          <a:p>
            <a:pPr marL="285750" indent="-285750" algn="just">
              <a:buFont typeface="Arial" panose="020B0604020202020204" pitchFamily="34" charset="0"/>
              <a:buChar char="•"/>
            </a:pPr>
            <a:r>
              <a:rPr lang="en-US" sz="3600" b="1" dirty="0">
                <a:latin typeface="Arial" panose="020B0604020202020204" pitchFamily="34" charset="0"/>
                <a:cs typeface="Arial" panose="020B0604020202020204" pitchFamily="34" charset="0"/>
              </a:rPr>
              <a:t>Conservation</a:t>
            </a:r>
            <a:r>
              <a:rPr lang="en-US" sz="3200" dirty="0">
                <a:latin typeface="Arial" panose="020B0604020202020204" pitchFamily="34" charset="0"/>
                <a:cs typeface="Arial" panose="020B0604020202020204" pitchFamily="34" charset="0"/>
              </a:rPr>
              <a:t> involves using resources wisely to ensure they can be replenished. For example, in the Philippines, sustainable fishing practices are encouraged to maintain fish populations while allowing communities to benefit economically. This approach helps ensure that marine ecosystems remain healthy for future generations.</a:t>
            </a:r>
          </a:p>
          <a:p>
            <a:pPr algn="just"/>
            <a:endParaRPr lang="en-US" sz="3200" dirty="0" smtClean="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600" b="1" dirty="0" smtClean="0">
                <a:latin typeface="Arial" panose="020B0604020202020204" pitchFamily="34" charset="0"/>
                <a:cs typeface="Arial" panose="020B0604020202020204" pitchFamily="34" charset="0"/>
              </a:rPr>
              <a:t>Preservation</a:t>
            </a:r>
            <a:r>
              <a:rPr lang="en-US" sz="3200" dirty="0">
                <a:latin typeface="Arial" panose="020B0604020202020204" pitchFamily="34" charset="0"/>
                <a:cs typeface="Arial" panose="020B0604020202020204" pitchFamily="34" charset="0"/>
              </a:rPr>
              <a:t> means protecting natural areas from human use, keeping them untouched. A notable example in the Philippines is the debate over the Mount </a:t>
            </a:r>
            <a:r>
              <a:rPr lang="en-US" sz="3200" dirty="0" err="1">
                <a:latin typeface="Arial" panose="020B0604020202020204" pitchFamily="34" charset="0"/>
                <a:cs typeface="Arial" panose="020B0604020202020204" pitchFamily="34" charset="0"/>
              </a:rPr>
              <a:t>Iglit-Baco</a:t>
            </a:r>
            <a:r>
              <a:rPr lang="en-US" sz="3200" dirty="0">
                <a:latin typeface="Arial" panose="020B0604020202020204" pitchFamily="34" charset="0"/>
                <a:cs typeface="Arial" panose="020B0604020202020204" pitchFamily="34" charset="0"/>
              </a:rPr>
              <a:t> National Park, where some advocate for preserving its natural state to protect wildlife and biodiversity, while others argue for limited development to support local communities. This reflects differing views on how to balance human needs with environmental protection.</a:t>
            </a:r>
          </a:p>
          <a:p>
            <a:endParaRPr lang="en-US" dirty="0"/>
          </a:p>
        </p:txBody>
      </p:sp>
    </p:spTree>
    <p:extLst>
      <p:ext uri="{BB962C8B-B14F-4D97-AF65-F5344CB8AC3E}">
        <p14:creationId xmlns:p14="http://schemas.microsoft.com/office/powerpoint/2010/main" val="4233258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4" name="Freeform 4"/>
          <p:cNvSpPr/>
          <p:nvPr/>
        </p:nvSpPr>
        <p:spPr>
          <a:xfrm>
            <a:off x="-378239" y="0"/>
            <a:ext cx="6480810" cy="10287000"/>
          </a:xfrm>
          <a:custGeom>
            <a:avLst/>
            <a:gdLst/>
            <a:ahLst/>
            <a:cxnLst/>
            <a:rect l="l" t="t" r="r" b="b"/>
            <a:pathLst>
              <a:path w="6480810" h="10287000">
                <a:moveTo>
                  <a:pt x="0" y="0"/>
                </a:moveTo>
                <a:lnTo>
                  <a:pt x="6480810" y="0"/>
                </a:lnTo>
                <a:lnTo>
                  <a:pt x="6480810" y="10287000"/>
                </a:lnTo>
                <a:lnTo>
                  <a:pt x="0" y="10287000"/>
                </a:lnTo>
                <a:lnTo>
                  <a:pt x="0" y="0"/>
                </a:lnTo>
                <a:close/>
              </a:path>
            </a:pathLst>
          </a:custGeom>
          <a:blipFill>
            <a:blip r:embed="rId4"/>
            <a:stretch>
              <a:fillRect/>
            </a:stretch>
          </a:blipFill>
        </p:spPr>
      </p:sp>
      <p:sp>
        <p:nvSpPr>
          <p:cNvPr id="3" name="TextBox 2"/>
          <p:cNvSpPr txBox="1"/>
          <p:nvPr/>
        </p:nvSpPr>
        <p:spPr>
          <a:xfrm>
            <a:off x="6506210" y="442951"/>
            <a:ext cx="11880629" cy="984885"/>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Developed vs. Developing Countries</a:t>
            </a:r>
          </a:p>
          <a:p>
            <a:endParaRPr lang="en-US" dirty="0"/>
          </a:p>
        </p:txBody>
      </p:sp>
      <p:sp>
        <p:nvSpPr>
          <p:cNvPr id="5" name="TextBox 4"/>
          <p:cNvSpPr txBox="1"/>
          <p:nvPr/>
        </p:nvSpPr>
        <p:spPr>
          <a:xfrm>
            <a:off x="6480810" y="1267823"/>
            <a:ext cx="10867390" cy="1077218"/>
          </a:xfrm>
          <a:prstGeom prst="rect">
            <a:avLst/>
          </a:prstGeom>
          <a:noFill/>
        </p:spPr>
        <p:txBody>
          <a:bodyPr wrap="square" rtlCol="0">
            <a:spAutoFit/>
          </a:bodyPr>
          <a:lstStyle/>
          <a:p>
            <a:pPr algn="just"/>
            <a:r>
              <a:rPr lang="en-US" sz="3200" dirty="0">
                <a:latin typeface="Arial" panose="020B0604020202020204" pitchFamily="34" charset="0"/>
                <a:cs typeface="Arial" panose="020B0604020202020204" pitchFamily="34" charset="0"/>
              </a:rPr>
              <a:t>Environmental issues vary significantly between developed and developing </a:t>
            </a:r>
            <a:r>
              <a:rPr lang="en-US" sz="3200" dirty="0" smtClean="0">
                <a:latin typeface="Arial" panose="020B0604020202020204" pitchFamily="34" charset="0"/>
                <a:cs typeface="Arial" panose="020B0604020202020204" pitchFamily="34" charset="0"/>
              </a:rPr>
              <a:t>countries:</a:t>
            </a:r>
            <a:endParaRPr lang="en-US" sz="3200" dirty="0">
              <a:latin typeface="Arial" panose="020B0604020202020204" pitchFamily="34" charset="0"/>
              <a:cs typeface="Arial" panose="020B0604020202020204" pitchFamily="34" charset="0"/>
            </a:endParaRPr>
          </a:p>
        </p:txBody>
      </p:sp>
      <p:sp>
        <p:nvSpPr>
          <p:cNvPr id="6" name="TextBox 5"/>
          <p:cNvSpPr txBox="1"/>
          <p:nvPr/>
        </p:nvSpPr>
        <p:spPr>
          <a:xfrm>
            <a:off x="6506210" y="2857500"/>
            <a:ext cx="10841990" cy="7263527"/>
          </a:xfrm>
          <a:prstGeom prst="rect">
            <a:avLst/>
          </a:prstGeom>
          <a:noFill/>
        </p:spPr>
        <p:txBody>
          <a:bodyPr wrap="square" rtlCol="0">
            <a:spAutoFit/>
          </a:bodyPr>
          <a:lstStyle/>
          <a:p>
            <a:pPr marL="285750" indent="-285750" algn="just">
              <a:buFont typeface="Arial" panose="020B0604020202020204" pitchFamily="34" charset="0"/>
              <a:buChar char="•"/>
            </a:pPr>
            <a:r>
              <a:rPr lang="en-US" sz="3200" b="1" dirty="0">
                <a:latin typeface="Arial" panose="020B0604020202020204" pitchFamily="34" charset="0"/>
                <a:cs typeface="Arial" panose="020B0604020202020204" pitchFamily="34" charset="0"/>
              </a:rPr>
              <a:t>Developed Countries: </a:t>
            </a:r>
            <a:r>
              <a:rPr lang="en-US" sz="3200" dirty="0">
                <a:latin typeface="Arial" panose="020B0604020202020204" pitchFamily="34" charset="0"/>
                <a:cs typeface="Arial" panose="020B0604020202020204" pitchFamily="34" charset="0"/>
              </a:rPr>
              <a:t>These nations typically consume more resources and produce higher levels of pollution due to industrialization. They often have better technology for managing waste but still face challenges like air pollution and climate change</a:t>
            </a:r>
            <a:r>
              <a:rPr lang="en-US" sz="3200"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US" sz="32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200" b="1" dirty="0">
                <a:latin typeface="Arial" panose="020B0604020202020204" pitchFamily="34" charset="0"/>
                <a:cs typeface="Arial" panose="020B0604020202020204" pitchFamily="34" charset="0"/>
              </a:rPr>
              <a:t>Developing Countries: </a:t>
            </a:r>
            <a:r>
              <a:rPr lang="en-US" sz="3200" dirty="0">
                <a:latin typeface="Arial" panose="020B0604020202020204" pitchFamily="34" charset="0"/>
                <a:cs typeface="Arial" panose="020B0604020202020204" pitchFamily="34" charset="0"/>
              </a:rPr>
              <a:t>The Philippines is considered a developing country where many people depend on natural resources for their livelihoods. Issues like deforestation, pollution, and waste management are pressing concerns. For instance, the country generates a large amount of plastic waste, with significant portions ending up in oceans due to inadequate waste management systems.</a:t>
            </a:r>
          </a:p>
          <a:p>
            <a:endParaRPr lang="en-US" dirty="0"/>
          </a:p>
        </p:txBody>
      </p:sp>
    </p:spTree>
    <p:extLst>
      <p:ext uri="{BB962C8B-B14F-4D97-AF65-F5344CB8AC3E}">
        <p14:creationId xmlns:p14="http://schemas.microsoft.com/office/powerpoint/2010/main" val="2754715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4" name="Freeform 4"/>
          <p:cNvSpPr/>
          <p:nvPr/>
        </p:nvSpPr>
        <p:spPr>
          <a:xfrm>
            <a:off x="0" y="8191500"/>
            <a:ext cx="18288000" cy="2154494"/>
          </a:xfrm>
          <a:custGeom>
            <a:avLst/>
            <a:gdLst/>
            <a:ahLst/>
            <a:cxnLst/>
            <a:rect l="l" t="t" r="r" b="b"/>
            <a:pathLst>
              <a:path w="18288000" h="2468880">
                <a:moveTo>
                  <a:pt x="0" y="0"/>
                </a:moveTo>
                <a:lnTo>
                  <a:pt x="18288000" y="0"/>
                </a:lnTo>
                <a:lnTo>
                  <a:pt x="18288000" y="2468880"/>
                </a:lnTo>
                <a:lnTo>
                  <a:pt x="0" y="2468880"/>
                </a:lnTo>
                <a:lnTo>
                  <a:pt x="0" y="0"/>
                </a:lnTo>
                <a:close/>
              </a:path>
            </a:pathLst>
          </a:custGeom>
          <a:blipFill>
            <a:blip r:embed="rId3"/>
            <a:stretch>
              <a:fillRect/>
            </a:stretch>
          </a:blipFill>
        </p:spPr>
      </p:sp>
      <p:sp>
        <p:nvSpPr>
          <p:cNvPr id="5" name="Freeform 3"/>
          <p:cNvSpPr/>
          <p:nvPr/>
        </p:nvSpPr>
        <p:spPr>
          <a:xfrm>
            <a:off x="3505200" y="317234"/>
            <a:ext cx="11751513" cy="1562528"/>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4"/>
            <a:stretch>
              <a:fillRect/>
            </a:stretch>
          </a:blipFill>
        </p:spPr>
      </p:sp>
      <p:sp>
        <p:nvSpPr>
          <p:cNvPr id="8" name="TextBox 7"/>
          <p:cNvSpPr txBox="1"/>
          <p:nvPr/>
        </p:nvSpPr>
        <p:spPr>
          <a:xfrm>
            <a:off x="3843757" y="723900"/>
            <a:ext cx="8686800" cy="1046440"/>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Solutions and Future Directions</a:t>
            </a:r>
          </a:p>
          <a:p>
            <a:endParaRPr lang="en-US" dirty="0"/>
          </a:p>
        </p:txBody>
      </p:sp>
      <p:sp>
        <p:nvSpPr>
          <p:cNvPr id="9" name="TextBox 8"/>
          <p:cNvSpPr txBox="1"/>
          <p:nvPr/>
        </p:nvSpPr>
        <p:spPr>
          <a:xfrm>
            <a:off x="1422400" y="2916665"/>
            <a:ext cx="16408400" cy="5709255"/>
          </a:xfrm>
          <a:prstGeom prst="rect">
            <a:avLst/>
          </a:prstGeom>
          <a:noFill/>
        </p:spPr>
        <p:txBody>
          <a:bodyPr wrap="square" rtlCol="0">
            <a:spAutoFit/>
          </a:bodyPr>
          <a:lstStyle/>
          <a:p>
            <a:pPr algn="just"/>
            <a:r>
              <a:rPr lang="en-US" sz="2800" dirty="0" smtClean="0">
                <a:latin typeface="Arial" panose="020B0604020202020204" pitchFamily="34" charset="0"/>
                <a:cs typeface="Arial" panose="020B0604020202020204" pitchFamily="34" charset="0"/>
              </a:rPr>
              <a:t>Promoting </a:t>
            </a:r>
            <a:r>
              <a:rPr lang="en-US" sz="2800" dirty="0">
                <a:latin typeface="Arial" panose="020B0604020202020204" pitchFamily="34" charset="0"/>
                <a:cs typeface="Arial" panose="020B0604020202020204" pitchFamily="34" charset="0"/>
              </a:rPr>
              <a:t>sustainability involves adopting practices that help protect the environment and conserve resources. Here are some effective strategies</a:t>
            </a:r>
            <a:r>
              <a:rPr lang="en-US" sz="2800" dirty="0" smtClean="0">
                <a:latin typeface="Arial" panose="020B0604020202020204" pitchFamily="34" charset="0"/>
                <a:cs typeface="Arial" panose="020B0604020202020204" pitchFamily="34" charset="0"/>
              </a:rPr>
              <a:t>:</a:t>
            </a:r>
          </a:p>
          <a:p>
            <a:pPr algn="just"/>
            <a:endParaRPr lang="en-US" sz="1100" dirty="0" smtClean="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Ø"/>
            </a:pPr>
            <a:r>
              <a:rPr lang="en-US" sz="2800" b="1" dirty="0" smtClean="0">
                <a:latin typeface="Arial" panose="020B0604020202020204" pitchFamily="34" charset="0"/>
                <a:cs typeface="Arial" panose="020B0604020202020204" pitchFamily="34" charset="0"/>
              </a:rPr>
              <a:t>Recycling</a:t>
            </a:r>
            <a:r>
              <a:rPr lang="en-US" sz="2800" b="1"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Recycling </a:t>
            </a:r>
            <a:r>
              <a:rPr lang="en-US" sz="2800" dirty="0">
                <a:latin typeface="Arial" panose="020B0604020202020204" pitchFamily="34" charset="0"/>
                <a:cs typeface="Arial" panose="020B0604020202020204" pitchFamily="34" charset="0"/>
              </a:rPr>
              <a:t>materials like paper, plastic, and metal helps reduce waste and conserve natural resources. By recycling, we can turn old items into new products, minimizing the need for raw </a:t>
            </a:r>
            <a:r>
              <a:rPr lang="en-US" sz="2800" dirty="0" smtClean="0">
                <a:latin typeface="Arial" panose="020B0604020202020204" pitchFamily="34" charset="0"/>
                <a:cs typeface="Arial" panose="020B0604020202020204" pitchFamily="34" charset="0"/>
              </a:rPr>
              <a:t>materials.</a:t>
            </a:r>
          </a:p>
          <a:p>
            <a:pPr marL="457200" indent="-457200" algn="just">
              <a:buFont typeface="Wingdings" panose="05000000000000000000" pitchFamily="2" charset="2"/>
              <a:buChar char="Ø"/>
            </a:pPr>
            <a:r>
              <a:rPr lang="en-US" sz="2800" b="1" dirty="0" smtClean="0">
                <a:latin typeface="Arial" panose="020B0604020202020204" pitchFamily="34" charset="0"/>
                <a:cs typeface="Arial" panose="020B0604020202020204" pitchFamily="34" charset="0"/>
              </a:rPr>
              <a:t>Renewable </a:t>
            </a:r>
            <a:r>
              <a:rPr lang="en-US" sz="2800" b="1" dirty="0">
                <a:latin typeface="Arial" panose="020B0604020202020204" pitchFamily="34" charset="0"/>
                <a:cs typeface="Arial" panose="020B0604020202020204" pitchFamily="34" charset="0"/>
              </a:rPr>
              <a:t>Energy Adoption: </a:t>
            </a:r>
            <a:r>
              <a:rPr lang="en-US" sz="2800" dirty="0">
                <a:latin typeface="Arial" panose="020B0604020202020204" pitchFamily="34" charset="0"/>
                <a:cs typeface="Arial" panose="020B0604020202020204" pitchFamily="34" charset="0"/>
              </a:rPr>
              <a:t>Using renewable energy sources such as solar, wind, and hydroelectric power reduces our reliance on fossil fuels. Installing solar panels on homes or using wind turbines can lower energy bills and decrease greenhouse gas emissions</a:t>
            </a:r>
            <a:r>
              <a:rPr lang="en-US" sz="2800" dirty="0" smtClean="0">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Ø"/>
            </a:pPr>
            <a:r>
              <a:rPr lang="en-US" sz="2800" b="1" dirty="0">
                <a:latin typeface="Arial" panose="020B0604020202020204" pitchFamily="34" charset="0"/>
                <a:cs typeface="Arial" panose="020B0604020202020204" pitchFamily="34" charset="0"/>
              </a:rPr>
              <a:t>Conservation Efforts: </a:t>
            </a:r>
            <a:r>
              <a:rPr lang="en-US" sz="2800" dirty="0">
                <a:latin typeface="Arial" panose="020B0604020202020204" pitchFamily="34" charset="0"/>
                <a:cs typeface="Arial" panose="020B0604020202020204" pitchFamily="34" charset="0"/>
              </a:rPr>
              <a:t>Conservation means using resources wisely to ensure they last for future generations. This includes practices like sustainable fishing, where fish populations are managed to prevent overfishing, and protecting natural habitats to preserve biodiversity.</a:t>
            </a:r>
          </a:p>
          <a:p>
            <a:pPr marL="457200" indent="-457200" algn="just">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a:p>
            <a:endParaRPr lang="en-US" dirty="0"/>
          </a:p>
        </p:txBody>
      </p:sp>
      <p:sp>
        <p:nvSpPr>
          <p:cNvPr id="10" name="TextBox 9"/>
          <p:cNvSpPr txBox="1"/>
          <p:nvPr/>
        </p:nvSpPr>
        <p:spPr>
          <a:xfrm>
            <a:off x="1295400" y="2196996"/>
            <a:ext cx="6705600" cy="923330"/>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Sustainable Practices</a:t>
            </a:r>
          </a:p>
          <a:p>
            <a:endParaRPr lang="en-US" dirty="0"/>
          </a:p>
        </p:txBody>
      </p:sp>
    </p:spTree>
    <p:extLst>
      <p:ext uri="{BB962C8B-B14F-4D97-AF65-F5344CB8AC3E}">
        <p14:creationId xmlns:p14="http://schemas.microsoft.com/office/powerpoint/2010/main" val="1993808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4" name="Freeform 4"/>
          <p:cNvSpPr/>
          <p:nvPr/>
        </p:nvSpPr>
        <p:spPr>
          <a:xfrm>
            <a:off x="-644611" y="8105017"/>
            <a:ext cx="19577223" cy="6611024"/>
          </a:xfrm>
          <a:custGeom>
            <a:avLst/>
            <a:gdLst/>
            <a:ahLst/>
            <a:cxnLst/>
            <a:rect l="l" t="t" r="r" b="b"/>
            <a:pathLst>
              <a:path w="19577223" h="6611024">
                <a:moveTo>
                  <a:pt x="0" y="0"/>
                </a:moveTo>
                <a:lnTo>
                  <a:pt x="19577222" y="0"/>
                </a:lnTo>
                <a:lnTo>
                  <a:pt x="19577222" y="6611024"/>
                </a:lnTo>
                <a:lnTo>
                  <a:pt x="0" y="6611024"/>
                </a:lnTo>
                <a:lnTo>
                  <a:pt x="0" y="0"/>
                </a:lnTo>
                <a:close/>
              </a:path>
            </a:pathLst>
          </a:custGeom>
          <a:blipFill>
            <a:blip r:embed="rId3"/>
            <a:stretch>
              <a:fillRect l="-20142" r="-20142" b="-125368"/>
            </a:stretch>
          </a:blipFill>
        </p:spPr>
      </p:sp>
      <p:sp>
        <p:nvSpPr>
          <p:cNvPr id="5" name="Freeform 5"/>
          <p:cNvSpPr/>
          <p:nvPr/>
        </p:nvSpPr>
        <p:spPr>
          <a:xfrm>
            <a:off x="14081420" y="6172200"/>
            <a:ext cx="4206580" cy="4114800"/>
          </a:xfrm>
          <a:custGeom>
            <a:avLst/>
            <a:gdLst/>
            <a:ahLst/>
            <a:cxnLst/>
            <a:rect l="l" t="t" r="r" b="b"/>
            <a:pathLst>
              <a:path w="4206580" h="4114800">
                <a:moveTo>
                  <a:pt x="0" y="0"/>
                </a:moveTo>
                <a:lnTo>
                  <a:pt x="4206580" y="0"/>
                </a:lnTo>
                <a:lnTo>
                  <a:pt x="4206580" y="4114800"/>
                </a:lnTo>
                <a:lnTo>
                  <a:pt x="0" y="4114800"/>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a:off x="0" y="6172200"/>
            <a:ext cx="4206580" cy="4114800"/>
          </a:xfrm>
          <a:custGeom>
            <a:avLst/>
            <a:gdLst/>
            <a:ahLst/>
            <a:cxnLst/>
            <a:rect l="l" t="t" r="r" b="b"/>
            <a:pathLst>
              <a:path w="4206580" h="4114800">
                <a:moveTo>
                  <a:pt x="4206580" y="0"/>
                </a:moveTo>
                <a:lnTo>
                  <a:pt x="0" y="0"/>
                </a:lnTo>
                <a:lnTo>
                  <a:pt x="0" y="4114800"/>
                </a:lnTo>
                <a:lnTo>
                  <a:pt x="4206580" y="4114800"/>
                </a:lnTo>
                <a:lnTo>
                  <a:pt x="420658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0" y="-323440"/>
            <a:ext cx="3532907" cy="2704280"/>
          </a:xfrm>
          <a:custGeom>
            <a:avLst/>
            <a:gdLst/>
            <a:ahLst/>
            <a:cxnLst/>
            <a:rect l="l" t="t" r="r" b="b"/>
            <a:pathLst>
              <a:path w="3532907" h="2704280">
                <a:moveTo>
                  <a:pt x="0" y="0"/>
                </a:moveTo>
                <a:lnTo>
                  <a:pt x="3532907" y="0"/>
                </a:lnTo>
                <a:lnTo>
                  <a:pt x="3532907" y="2704280"/>
                </a:lnTo>
                <a:lnTo>
                  <a:pt x="0" y="270428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flipH="1">
            <a:off x="15016335" y="-323440"/>
            <a:ext cx="3271665" cy="2504311"/>
          </a:xfrm>
          <a:custGeom>
            <a:avLst/>
            <a:gdLst/>
            <a:ahLst/>
            <a:cxnLst/>
            <a:rect l="l" t="t" r="r" b="b"/>
            <a:pathLst>
              <a:path w="3271665" h="2504311">
                <a:moveTo>
                  <a:pt x="3271665" y="0"/>
                </a:moveTo>
                <a:lnTo>
                  <a:pt x="0" y="0"/>
                </a:lnTo>
                <a:lnTo>
                  <a:pt x="0" y="2504311"/>
                </a:lnTo>
                <a:lnTo>
                  <a:pt x="3271665" y="2504311"/>
                </a:lnTo>
                <a:lnTo>
                  <a:pt x="3271665"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2577380" y="3041799"/>
            <a:ext cx="13133240" cy="488275"/>
          </a:xfrm>
          <a:prstGeom prst="rect">
            <a:avLst/>
          </a:prstGeom>
        </p:spPr>
        <p:txBody>
          <a:bodyPr lIns="0" tIns="0" rIns="0" bIns="0" rtlCol="0" anchor="t">
            <a:spAutoFit/>
          </a:bodyPr>
          <a:lstStyle/>
          <a:p>
            <a:pPr algn="ctr">
              <a:lnSpc>
                <a:spcPts val="4101"/>
              </a:lnSpc>
              <a:spcBef>
                <a:spcPct val="0"/>
              </a:spcBef>
            </a:pPr>
            <a:endParaRPr lang="en-US" sz="2929" dirty="0">
              <a:solidFill>
                <a:srgbClr val="205732"/>
              </a:solidFill>
              <a:latin typeface="Glacial Indifference"/>
              <a:ea typeface="Glacial Indifference"/>
              <a:cs typeface="Glacial Indifference"/>
              <a:sym typeface="Glacial Indifference"/>
            </a:endParaRPr>
          </a:p>
        </p:txBody>
      </p:sp>
      <p:sp>
        <p:nvSpPr>
          <p:cNvPr id="13" name="TextBox 12"/>
          <p:cNvSpPr txBox="1"/>
          <p:nvPr/>
        </p:nvSpPr>
        <p:spPr>
          <a:xfrm>
            <a:off x="2560447" y="1456040"/>
            <a:ext cx="13272220" cy="6278642"/>
          </a:xfrm>
          <a:prstGeom prst="rect">
            <a:avLst/>
          </a:prstGeom>
          <a:noFill/>
        </p:spPr>
        <p:txBody>
          <a:bodyPr wrap="square" rtlCol="0">
            <a:spAutoFit/>
          </a:bodyPr>
          <a:lstStyle/>
          <a:p>
            <a:pPr marL="285750" indent="-285750" algn="just">
              <a:buFont typeface="Wingdings" panose="05000000000000000000" pitchFamily="2" charset="2"/>
              <a:buChar char="Ø"/>
            </a:pPr>
            <a:r>
              <a:rPr lang="en-US" sz="3200" b="1" dirty="0">
                <a:latin typeface="Arial" panose="020B0604020202020204" pitchFamily="34" charset="0"/>
                <a:cs typeface="Arial" panose="020B0604020202020204" pitchFamily="34" charset="0"/>
              </a:rPr>
              <a:t>Composting: </a:t>
            </a:r>
            <a:r>
              <a:rPr lang="en-US" sz="3200" dirty="0">
                <a:latin typeface="Arial" panose="020B0604020202020204" pitchFamily="34" charset="0"/>
                <a:cs typeface="Arial" panose="020B0604020202020204" pitchFamily="34" charset="0"/>
              </a:rPr>
              <a:t>Composting food scraps and yard waste creates nutrient-rich soil while reducing the amount of waste sent to landfills. It helps improve soil health and reduces methane emissions from decomposing organic </a:t>
            </a:r>
            <a:r>
              <a:rPr lang="en-US" sz="3200" dirty="0" smtClean="0">
                <a:latin typeface="Arial" panose="020B0604020202020204" pitchFamily="34" charset="0"/>
                <a:cs typeface="Arial" panose="020B0604020202020204" pitchFamily="34" charset="0"/>
              </a:rPr>
              <a:t>matter.</a:t>
            </a:r>
          </a:p>
          <a:p>
            <a:pPr marL="285750" indent="-285750" algn="just">
              <a:buFont typeface="Wingdings" panose="05000000000000000000" pitchFamily="2" charset="2"/>
              <a:buChar char="Ø"/>
            </a:pPr>
            <a:endParaRPr lang="en-US" sz="32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3200" b="1" dirty="0" smtClean="0">
                <a:latin typeface="Arial" panose="020B0604020202020204" pitchFamily="34" charset="0"/>
                <a:cs typeface="Arial" panose="020B0604020202020204" pitchFamily="34" charset="0"/>
              </a:rPr>
              <a:t>Reducing </a:t>
            </a:r>
            <a:r>
              <a:rPr lang="en-US" sz="3200" b="1" dirty="0">
                <a:latin typeface="Arial" panose="020B0604020202020204" pitchFamily="34" charset="0"/>
                <a:cs typeface="Arial" panose="020B0604020202020204" pitchFamily="34" charset="0"/>
              </a:rPr>
              <a:t>Water Use: </a:t>
            </a:r>
            <a:r>
              <a:rPr lang="en-US" sz="3200" dirty="0">
                <a:latin typeface="Arial" panose="020B0604020202020204" pitchFamily="34" charset="0"/>
                <a:cs typeface="Arial" panose="020B0604020202020204" pitchFamily="34" charset="0"/>
              </a:rPr>
              <a:t>Simple actions like fixing leaks, using water-saving appliances, and taking shorter showers can significantly reduce water consumption, helping to conserve this precious </a:t>
            </a:r>
            <a:r>
              <a:rPr lang="en-US" sz="3200" dirty="0" smtClean="0">
                <a:latin typeface="Arial" panose="020B0604020202020204" pitchFamily="34" charset="0"/>
                <a:cs typeface="Arial" panose="020B0604020202020204" pitchFamily="34" charset="0"/>
              </a:rPr>
              <a:t>resource.</a:t>
            </a:r>
          </a:p>
          <a:p>
            <a:pPr marL="285750" indent="-285750" algn="just">
              <a:buFont typeface="Wingdings" panose="05000000000000000000" pitchFamily="2" charset="2"/>
              <a:buChar char="Ø"/>
            </a:pPr>
            <a:endParaRPr lang="en-US" sz="3200" dirty="0" smtClean="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3200" b="1" dirty="0" smtClean="0">
                <a:latin typeface="Arial" panose="020B0604020202020204" pitchFamily="34" charset="0"/>
                <a:cs typeface="Arial" panose="020B0604020202020204" pitchFamily="34" charset="0"/>
              </a:rPr>
              <a:t>Supporting </a:t>
            </a:r>
            <a:r>
              <a:rPr lang="en-US" sz="3200" b="1" dirty="0">
                <a:latin typeface="Arial" panose="020B0604020202020204" pitchFamily="34" charset="0"/>
                <a:cs typeface="Arial" panose="020B0604020202020204" pitchFamily="34" charset="0"/>
              </a:rPr>
              <a:t>Local Agriculture: </a:t>
            </a:r>
            <a:r>
              <a:rPr lang="en-US" sz="3200" dirty="0">
                <a:latin typeface="Arial" panose="020B0604020202020204" pitchFamily="34" charset="0"/>
                <a:cs typeface="Arial" panose="020B0604020202020204" pitchFamily="34" charset="0"/>
              </a:rPr>
              <a:t>Buying locally grown food reduces the carbon footprint associated with transporting food over long distances and supports local farmers.</a:t>
            </a:r>
          </a:p>
          <a:p>
            <a:endParaRPr lang="en-US" dirty="0"/>
          </a:p>
        </p:txBody>
      </p:sp>
    </p:spTree>
    <p:extLst>
      <p:ext uri="{BB962C8B-B14F-4D97-AF65-F5344CB8AC3E}">
        <p14:creationId xmlns:p14="http://schemas.microsoft.com/office/powerpoint/2010/main" val="756595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4" name="Freeform 4"/>
          <p:cNvSpPr/>
          <p:nvPr/>
        </p:nvSpPr>
        <p:spPr>
          <a:xfrm rot="1222478">
            <a:off x="-340373" y="7702677"/>
            <a:ext cx="2336262" cy="3111245"/>
          </a:xfrm>
          <a:custGeom>
            <a:avLst/>
            <a:gdLst/>
            <a:ahLst/>
            <a:cxnLst/>
            <a:rect l="l" t="t" r="r" b="b"/>
            <a:pathLst>
              <a:path w="2336262" h="3111245">
                <a:moveTo>
                  <a:pt x="0" y="0"/>
                </a:moveTo>
                <a:lnTo>
                  <a:pt x="2336262" y="0"/>
                </a:lnTo>
                <a:lnTo>
                  <a:pt x="2336262" y="3111246"/>
                </a:lnTo>
                <a:lnTo>
                  <a:pt x="0" y="31112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93838" flipH="1">
            <a:off x="16091169" y="7724688"/>
            <a:ext cx="2336262" cy="3111245"/>
          </a:xfrm>
          <a:custGeom>
            <a:avLst/>
            <a:gdLst/>
            <a:ahLst/>
            <a:cxnLst/>
            <a:rect l="l" t="t" r="r" b="b"/>
            <a:pathLst>
              <a:path w="2336262" h="3111245">
                <a:moveTo>
                  <a:pt x="2336262" y="0"/>
                </a:moveTo>
                <a:lnTo>
                  <a:pt x="0" y="0"/>
                </a:lnTo>
                <a:lnTo>
                  <a:pt x="0" y="3111245"/>
                </a:lnTo>
                <a:lnTo>
                  <a:pt x="2336262" y="3111245"/>
                </a:lnTo>
                <a:lnTo>
                  <a:pt x="2336262"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1267676">
            <a:off x="-976330" y="6794873"/>
            <a:ext cx="1952660" cy="4114800"/>
          </a:xfrm>
          <a:custGeom>
            <a:avLst/>
            <a:gdLst/>
            <a:ahLst/>
            <a:cxnLst/>
            <a:rect l="l" t="t" r="r" b="b"/>
            <a:pathLst>
              <a:path w="1952660" h="4114800">
                <a:moveTo>
                  <a:pt x="0" y="0"/>
                </a:moveTo>
                <a:lnTo>
                  <a:pt x="1952660" y="0"/>
                </a:lnTo>
                <a:lnTo>
                  <a:pt x="195266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949532" flipH="1">
            <a:off x="17311670" y="6769528"/>
            <a:ext cx="1952660" cy="4114800"/>
          </a:xfrm>
          <a:custGeom>
            <a:avLst/>
            <a:gdLst/>
            <a:ahLst/>
            <a:cxnLst/>
            <a:rect l="l" t="t" r="r" b="b"/>
            <a:pathLst>
              <a:path w="1952660" h="4114800">
                <a:moveTo>
                  <a:pt x="1952660" y="0"/>
                </a:moveTo>
                <a:lnTo>
                  <a:pt x="0" y="0"/>
                </a:lnTo>
                <a:lnTo>
                  <a:pt x="0" y="4114800"/>
                </a:lnTo>
                <a:lnTo>
                  <a:pt x="1952660" y="4114800"/>
                </a:lnTo>
                <a:lnTo>
                  <a:pt x="195266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5844635" y="8852273"/>
            <a:ext cx="7315200" cy="1523754"/>
          </a:xfrm>
          <a:custGeom>
            <a:avLst/>
            <a:gdLst/>
            <a:ahLst/>
            <a:cxnLst/>
            <a:rect l="l" t="t" r="r" b="b"/>
            <a:pathLst>
              <a:path w="7315200" h="1523754">
                <a:moveTo>
                  <a:pt x="0" y="0"/>
                </a:moveTo>
                <a:lnTo>
                  <a:pt x="7315200" y="0"/>
                </a:lnTo>
                <a:lnTo>
                  <a:pt x="7315200" y="1523754"/>
                </a:lnTo>
                <a:lnTo>
                  <a:pt x="0" y="152375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3"/>
          <p:cNvSpPr/>
          <p:nvPr/>
        </p:nvSpPr>
        <p:spPr>
          <a:xfrm>
            <a:off x="4572000" y="374776"/>
            <a:ext cx="8839201" cy="1248609"/>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10"/>
            <a:stretch>
              <a:fillRect/>
            </a:stretch>
          </a:blipFill>
        </p:spPr>
      </p:sp>
      <p:sp>
        <p:nvSpPr>
          <p:cNvPr id="9" name="TextBox 8"/>
          <p:cNvSpPr txBox="1"/>
          <p:nvPr/>
        </p:nvSpPr>
        <p:spPr>
          <a:xfrm>
            <a:off x="4953000" y="559903"/>
            <a:ext cx="7391400" cy="1107996"/>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Policy and Advocacy</a:t>
            </a:r>
          </a:p>
          <a:p>
            <a:endParaRPr lang="en-US" dirty="0"/>
          </a:p>
        </p:txBody>
      </p:sp>
      <p:sp>
        <p:nvSpPr>
          <p:cNvPr id="12" name="TextBox 11"/>
          <p:cNvSpPr txBox="1"/>
          <p:nvPr/>
        </p:nvSpPr>
        <p:spPr>
          <a:xfrm>
            <a:off x="2087034" y="1808511"/>
            <a:ext cx="15163799" cy="1569660"/>
          </a:xfrm>
          <a:prstGeom prst="rect">
            <a:avLst/>
          </a:prstGeom>
          <a:noFill/>
        </p:spPr>
        <p:txBody>
          <a:bodyPr wrap="square" rtlCol="0">
            <a:spAutoFit/>
          </a:bodyPr>
          <a:lstStyle/>
          <a:p>
            <a:pPr algn="just"/>
            <a:r>
              <a:rPr lang="en-US" dirty="0" smtClean="0"/>
              <a:t>	</a:t>
            </a:r>
            <a:r>
              <a:rPr lang="en-US" sz="3200" dirty="0" smtClean="0">
                <a:latin typeface="Arial" panose="020B0604020202020204" pitchFamily="34" charset="0"/>
                <a:cs typeface="Arial" panose="020B0604020202020204" pitchFamily="34" charset="0"/>
              </a:rPr>
              <a:t>Environmental </a:t>
            </a:r>
            <a:r>
              <a:rPr lang="en-US" sz="3200" dirty="0">
                <a:latin typeface="Arial" panose="020B0604020202020204" pitchFamily="34" charset="0"/>
                <a:cs typeface="Arial" panose="020B0604020202020204" pitchFamily="34" charset="0"/>
              </a:rPr>
              <a:t>policies play a crucial role in addressing ecological issues and promoting sustainable development. Governments create laws and regulations that guide how we use resources and protect the environment.</a:t>
            </a:r>
          </a:p>
        </p:txBody>
      </p:sp>
      <p:sp>
        <p:nvSpPr>
          <p:cNvPr id="15" name="TextBox 14"/>
          <p:cNvSpPr txBox="1"/>
          <p:nvPr/>
        </p:nvSpPr>
        <p:spPr>
          <a:xfrm>
            <a:off x="2087033" y="3899230"/>
            <a:ext cx="15515167" cy="3939540"/>
          </a:xfrm>
          <a:prstGeom prst="rect">
            <a:avLst/>
          </a:prstGeom>
          <a:noFill/>
        </p:spPr>
        <p:txBody>
          <a:bodyPr wrap="square" rtlCol="0">
            <a:spAutoFit/>
          </a:bodyPr>
          <a:lstStyle/>
          <a:p>
            <a:pPr marL="285750" indent="-285750">
              <a:buFont typeface="Wingdings" panose="05000000000000000000" pitchFamily="2" charset="2"/>
              <a:buChar char="v"/>
            </a:pPr>
            <a:r>
              <a:rPr lang="en-US" sz="3600" b="1" dirty="0">
                <a:latin typeface="Arial" panose="020B0604020202020204" pitchFamily="34" charset="0"/>
                <a:cs typeface="Arial" panose="020B0604020202020204" pitchFamily="34" charset="0"/>
              </a:rPr>
              <a:t>Legislation Examples</a:t>
            </a:r>
            <a:r>
              <a:rPr lang="en-US" sz="3600" b="1" dirty="0" smtClean="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3600" b="1"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200" dirty="0" smtClean="0">
                <a:latin typeface="Arial" panose="020B0604020202020204" pitchFamily="34" charset="0"/>
                <a:cs typeface="Arial" panose="020B0604020202020204" pitchFamily="34" charset="0"/>
              </a:rPr>
              <a:t>The</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Clean Air Act</a:t>
            </a:r>
            <a:r>
              <a:rPr lang="en-US" sz="3200" dirty="0">
                <a:latin typeface="Arial" panose="020B0604020202020204" pitchFamily="34" charset="0"/>
                <a:cs typeface="Arial" panose="020B0604020202020204" pitchFamily="34" charset="0"/>
              </a:rPr>
              <a:t> helps regulate air pollution in many countries, setting standards for air quality to protect public </a:t>
            </a:r>
            <a:r>
              <a:rPr lang="en-US" sz="3200" dirty="0" smtClean="0">
                <a:latin typeface="Arial" panose="020B0604020202020204" pitchFamily="34" charset="0"/>
                <a:cs typeface="Arial" panose="020B0604020202020204" pitchFamily="34" charset="0"/>
              </a:rPr>
              <a:t>health.</a:t>
            </a:r>
          </a:p>
          <a:p>
            <a:pPr marL="285750" indent="-28575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200" dirty="0" smtClean="0">
                <a:latin typeface="Arial" panose="020B0604020202020204" pitchFamily="34" charset="0"/>
                <a:cs typeface="Arial" panose="020B0604020202020204" pitchFamily="34" charset="0"/>
              </a:rPr>
              <a:t>The</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Endangered Species Act </a:t>
            </a:r>
            <a:r>
              <a:rPr lang="en-US" sz="3200" dirty="0">
                <a:latin typeface="Arial" panose="020B0604020202020204" pitchFamily="34" charset="0"/>
                <a:cs typeface="Arial" panose="020B0604020202020204" pitchFamily="34" charset="0"/>
              </a:rPr>
              <a:t>protects threatened and endangered species by regulating their habitats and preventing activities that could harm them.</a:t>
            </a:r>
          </a:p>
          <a:p>
            <a:endParaRPr lang="en-US" dirty="0"/>
          </a:p>
        </p:txBody>
      </p:sp>
    </p:spTree>
    <p:extLst>
      <p:ext uri="{BB962C8B-B14F-4D97-AF65-F5344CB8AC3E}">
        <p14:creationId xmlns:p14="http://schemas.microsoft.com/office/powerpoint/2010/main" val="1620810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5" name="Freeform 5"/>
          <p:cNvSpPr/>
          <p:nvPr/>
        </p:nvSpPr>
        <p:spPr>
          <a:xfrm rot="1199762">
            <a:off x="-981145" y="7554843"/>
            <a:ext cx="4307593" cy="3406915"/>
          </a:xfrm>
          <a:custGeom>
            <a:avLst/>
            <a:gdLst/>
            <a:ahLst/>
            <a:cxnLst/>
            <a:rect l="l" t="t" r="r" b="b"/>
            <a:pathLst>
              <a:path w="4307593" h="3406915">
                <a:moveTo>
                  <a:pt x="0" y="0"/>
                </a:moveTo>
                <a:lnTo>
                  <a:pt x="4307593" y="0"/>
                </a:lnTo>
                <a:lnTo>
                  <a:pt x="4307593" y="3406914"/>
                </a:lnTo>
                <a:lnTo>
                  <a:pt x="0" y="34069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1224327">
            <a:off x="15105503" y="7663219"/>
            <a:ext cx="4307593" cy="3406915"/>
          </a:xfrm>
          <a:custGeom>
            <a:avLst/>
            <a:gdLst/>
            <a:ahLst/>
            <a:cxnLst/>
            <a:rect l="l" t="t" r="r" b="b"/>
            <a:pathLst>
              <a:path w="4307593" h="3406915">
                <a:moveTo>
                  <a:pt x="0" y="0"/>
                </a:moveTo>
                <a:lnTo>
                  <a:pt x="4307594" y="0"/>
                </a:lnTo>
                <a:lnTo>
                  <a:pt x="4307594" y="3406914"/>
                </a:lnTo>
                <a:lnTo>
                  <a:pt x="0" y="34069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405364" y="-500397"/>
            <a:ext cx="7315200" cy="1529097"/>
          </a:xfrm>
          <a:custGeom>
            <a:avLst/>
            <a:gdLst/>
            <a:ahLst/>
            <a:cxnLst/>
            <a:rect l="l" t="t" r="r" b="b"/>
            <a:pathLst>
              <a:path w="7315200" h="1529097">
                <a:moveTo>
                  <a:pt x="0" y="0"/>
                </a:moveTo>
                <a:lnTo>
                  <a:pt x="7315200" y="0"/>
                </a:lnTo>
                <a:lnTo>
                  <a:pt x="7315200" y="1529097"/>
                </a:lnTo>
                <a:lnTo>
                  <a:pt x="0" y="152909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2158688" y="2896469"/>
            <a:ext cx="5986359" cy="804545"/>
          </a:xfrm>
          <a:prstGeom prst="rect">
            <a:avLst/>
          </a:prstGeom>
        </p:spPr>
        <p:txBody>
          <a:bodyPr lIns="0" tIns="0" rIns="0" bIns="0" rtlCol="0" anchor="t">
            <a:spAutoFit/>
          </a:bodyPr>
          <a:lstStyle/>
          <a:p>
            <a:pPr algn="ctr">
              <a:lnSpc>
                <a:spcPts val="6580"/>
              </a:lnSpc>
              <a:spcBef>
                <a:spcPct val="0"/>
              </a:spcBef>
            </a:pPr>
            <a:endParaRPr lang="en-US" sz="4700" dirty="0">
              <a:solidFill>
                <a:srgbClr val="205732"/>
              </a:solidFill>
              <a:latin typeface="High Cruiser"/>
              <a:ea typeface="High Cruiser"/>
              <a:cs typeface="High Cruiser"/>
              <a:sym typeface="High Cruiser"/>
            </a:endParaRPr>
          </a:p>
        </p:txBody>
      </p:sp>
      <p:sp>
        <p:nvSpPr>
          <p:cNvPr id="10" name="Freeform 10"/>
          <p:cNvSpPr/>
          <p:nvPr/>
        </p:nvSpPr>
        <p:spPr>
          <a:xfrm flipH="1">
            <a:off x="11608600" y="-500397"/>
            <a:ext cx="7315200" cy="1529097"/>
          </a:xfrm>
          <a:custGeom>
            <a:avLst/>
            <a:gdLst/>
            <a:ahLst/>
            <a:cxnLst/>
            <a:rect l="l" t="t" r="r" b="b"/>
            <a:pathLst>
              <a:path w="7315200" h="1529097">
                <a:moveTo>
                  <a:pt x="7315200" y="0"/>
                </a:moveTo>
                <a:lnTo>
                  <a:pt x="0" y="0"/>
                </a:lnTo>
                <a:lnTo>
                  <a:pt x="0" y="1529097"/>
                </a:lnTo>
                <a:lnTo>
                  <a:pt x="7315200" y="1529097"/>
                </a:lnTo>
                <a:lnTo>
                  <a:pt x="731520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TextBox 11"/>
          <p:cNvSpPr txBox="1"/>
          <p:nvPr/>
        </p:nvSpPr>
        <p:spPr>
          <a:xfrm>
            <a:off x="2806387" y="2019300"/>
            <a:ext cx="14452912" cy="5416868"/>
          </a:xfrm>
          <a:prstGeom prst="rect">
            <a:avLst/>
          </a:prstGeom>
          <a:noFill/>
        </p:spPr>
        <p:txBody>
          <a:bodyPr wrap="square" rtlCol="0">
            <a:spAutoFit/>
          </a:bodyPr>
          <a:lstStyle/>
          <a:p>
            <a:pPr algn="just"/>
            <a:r>
              <a:rPr lang="en-US" sz="4400" b="1" dirty="0">
                <a:latin typeface="Arial" panose="020B0604020202020204" pitchFamily="34" charset="0"/>
                <a:cs typeface="Arial" panose="020B0604020202020204" pitchFamily="34" charset="0"/>
              </a:rPr>
              <a:t>Notable Movements</a:t>
            </a:r>
            <a:r>
              <a:rPr lang="en-US" sz="4400" b="1" dirty="0" smtClean="0">
                <a:latin typeface="Arial" panose="020B0604020202020204" pitchFamily="34" charset="0"/>
                <a:cs typeface="Arial" panose="020B0604020202020204" pitchFamily="34" charset="0"/>
              </a:rPr>
              <a:t>:</a:t>
            </a:r>
          </a:p>
          <a:p>
            <a:pPr algn="just"/>
            <a:endParaRPr lang="en-US" sz="32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3600" b="1" dirty="0" smtClean="0">
                <a:latin typeface="Arial" panose="020B0604020202020204" pitchFamily="34" charset="0"/>
                <a:cs typeface="Arial" panose="020B0604020202020204" pitchFamily="34" charset="0"/>
              </a:rPr>
              <a:t>The</a:t>
            </a:r>
            <a:r>
              <a:rPr lang="en-US" sz="3600" b="1" dirty="0">
                <a:latin typeface="Arial" panose="020B0604020202020204" pitchFamily="34" charset="0"/>
                <a:cs typeface="Arial" panose="020B0604020202020204" pitchFamily="34" charset="0"/>
              </a:rPr>
              <a:t> Earth Day movement</a:t>
            </a:r>
            <a:r>
              <a:rPr lang="en-US" sz="3600" dirty="0">
                <a:latin typeface="Arial" panose="020B0604020202020204" pitchFamily="34" charset="0"/>
                <a:cs typeface="Arial" panose="020B0604020202020204" pitchFamily="34" charset="0"/>
              </a:rPr>
              <a:t>, started in 1970, raises awareness about environmental issues and encourages people to take action to protect the </a:t>
            </a:r>
            <a:r>
              <a:rPr lang="en-US" sz="3600" dirty="0" smtClean="0">
                <a:latin typeface="Arial" panose="020B0604020202020204" pitchFamily="34" charset="0"/>
                <a:cs typeface="Arial" panose="020B0604020202020204" pitchFamily="34" charset="0"/>
              </a:rPr>
              <a:t>planet.</a:t>
            </a:r>
          </a:p>
          <a:p>
            <a:pPr marL="285750" indent="-285750" algn="just">
              <a:buFont typeface="Wingdings" panose="05000000000000000000" pitchFamily="2" charset="2"/>
              <a:buChar char="§"/>
            </a:pPr>
            <a:endParaRPr lang="en-US" sz="36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3600" b="1" dirty="0" smtClean="0">
                <a:latin typeface="Arial" panose="020B0604020202020204" pitchFamily="34" charset="0"/>
                <a:cs typeface="Arial" panose="020B0604020202020204" pitchFamily="34" charset="0"/>
              </a:rPr>
              <a:t>The</a:t>
            </a:r>
            <a:r>
              <a:rPr lang="en-US" sz="3600" b="1" dirty="0">
                <a:latin typeface="Arial" panose="020B0604020202020204" pitchFamily="34" charset="0"/>
                <a:cs typeface="Arial" panose="020B0604020202020204" pitchFamily="34" charset="0"/>
              </a:rPr>
              <a:t> Paris Agreement</a:t>
            </a:r>
            <a:r>
              <a:rPr lang="en-US" sz="3600" dirty="0">
                <a:latin typeface="Arial" panose="020B0604020202020204" pitchFamily="34" charset="0"/>
                <a:cs typeface="Arial" panose="020B0604020202020204" pitchFamily="34" charset="0"/>
              </a:rPr>
              <a:t>, an international treaty on climate change, aims to limit global warming by reducing greenhouse gas emissions through commitments from participating countries.</a:t>
            </a:r>
          </a:p>
          <a:p>
            <a:endParaRPr lang="en-US" dirty="0"/>
          </a:p>
        </p:txBody>
      </p:sp>
    </p:spTree>
    <p:extLst>
      <p:ext uri="{BB962C8B-B14F-4D97-AF65-F5344CB8AC3E}">
        <p14:creationId xmlns:p14="http://schemas.microsoft.com/office/powerpoint/2010/main" val="3514479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3" name="Freeform 3"/>
          <p:cNvSpPr/>
          <p:nvPr/>
        </p:nvSpPr>
        <p:spPr>
          <a:xfrm>
            <a:off x="0" y="3063240"/>
            <a:ext cx="18288000" cy="7223760"/>
          </a:xfrm>
          <a:custGeom>
            <a:avLst/>
            <a:gdLst/>
            <a:ahLst/>
            <a:cxnLst/>
            <a:rect l="l" t="t" r="r" b="b"/>
            <a:pathLst>
              <a:path w="18288000" h="7223760">
                <a:moveTo>
                  <a:pt x="0" y="0"/>
                </a:moveTo>
                <a:lnTo>
                  <a:pt x="18288000" y="0"/>
                </a:lnTo>
                <a:lnTo>
                  <a:pt x="18288000" y="7223760"/>
                </a:lnTo>
                <a:lnTo>
                  <a:pt x="0" y="7223760"/>
                </a:lnTo>
                <a:lnTo>
                  <a:pt x="0" y="0"/>
                </a:lnTo>
                <a:close/>
              </a:path>
            </a:pathLst>
          </a:custGeom>
          <a:blipFill>
            <a:blip r:embed="rId3"/>
            <a:stretch>
              <a:fillRect/>
            </a:stretch>
          </a:blipFill>
        </p:spPr>
      </p:sp>
      <p:sp>
        <p:nvSpPr>
          <p:cNvPr id="4" name="TextBox 4"/>
          <p:cNvSpPr txBox="1"/>
          <p:nvPr/>
        </p:nvSpPr>
        <p:spPr>
          <a:xfrm>
            <a:off x="2057400" y="3771900"/>
            <a:ext cx="13052149" cy="2487861"/>
          </a:xfrm>
          <a:prstGeom prst="rect">
            <a:avLst/>
          </a:prstGeom>
        </p:spPr>
        <p:txBody>
          <a:bodyPr wrap="square" lIns="0" tIns="0" rIns="0" bIns="0" rtlCol="0" anchor="t">
            <a:spAutoFit/>
          </a:bodyPr>
          <a:lstStyle/>
          <a:p>
            <a:pPr algn="ctr">
              <a:lnSpc>
                <a:spcPts val="19351"/>
              </a:lnSpc>
              <a:spcBef>
                <a:spcPct val="0"/>
              </a:spcBef>
            </a:pPr>
            <a:r>
              <a:rPr lang="en-US" sz="16600" dirty="0">
                <a:solidFill>
                  <a:srgbClr val="205732"/>
                </a:solidFill>
                <a:latin typeface="Arial Black" panose="020B0A04020102020204" pitchFamily="34" charset="0"/>
                <a:ea typeface="High Cruiser"/>
                <a:cs typeface="High Cruiser"/>
                <a:sym typeface="High Cruiser"/>
              </a:rPr>
              <a:t>Thank You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667" t="26263" r="34848" b="25252"/>
          <a:stretch/>
        </p:blipFill>
        <p:spPr>
          <a:xfrm>
            <a:off x="0" y="0"/>
            <a:ext cx="18440400" cy="10477500"/>
          </a:xfrm>
          <a:prstGeom prst="rect">
            <a:avLst/>
          </a:prstGeom>
        </p:spPr>
      </p:pic>
    </p:spTree>
    <p:extLst>
      <p:ext uri="{BB962C8B-B14F-4D97-AF65-F5344CB8AC3E}">
        <p14:creationId xmlns:p14="http://schemas.microsoft.com/office/powerpoint/2010/main" val="816005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3" name="Freeform 3"/>
          <p:cNvSpPr/>
          <p:nvPr/>
        </p:nvSpPr>
        <p:spPr>
          <a:xfrm>
            <a:off x="3352800" y="1383280"/>
            <a:ext cx="9829800" cy="2110573"/>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3"/>
            <a:stretch>
              <a:fillRect/>
            </a:stretch>
          </a:blipFill>
        </p:spPr>
      </p:sp>
      <p:sp>
        <p:nvSpPr>
          <p:cNvPr id="4" name="TextBox 4"/>
          <p:cNvSpPr txBox="1"/>
          <p:nvPr/>
        </p:nvSpPr>
        <p:spPr>
          <a:xfrm>
            <a:off x="2158688" y="3910328"/>
            <a:ext cx="14020801" cy="1668727"/>
          </a:xfrm>
          <a:prstGeom prst="rect">
            <a:avLst/>
          </a:prstGeom>
        </p:spPr>
        <p:txBody>
          <a:bodyPr wrap="square" lIns="0" tIns="0" rIns="0" bIns="0" rtlCol="0" anchor="t">
            <a:spAutoFit/>
          </a:bodyPr>
          <a:lstStyle/>
          <a:p>
            <a:pPr algn="just">
              <a:lnSpc>
                <a:spcPts val="4480"/>
              </a:lnSpc>
              <a:spcBef>
                <a:spcPct val="0"/>
              </a:spcBef>
            </a:pPr>
            <a:r>
              <a:rPr lang="en-US" sz="4000" dirty="0"/>
              <a:t>	</a:t>
            </a:r>
            <a:r>
              <a:rPr lang="en-US" sz="2800" b="1" dirty="0">
                <a:latin typeface="Arial" panose="020B0604020202020204" pitchFamily="34" charset="0"/>
                <a:cs typeface="Arial" panose="020B0604020202020204" pitchFamily="34" charset="0"/>
              </a:rPr>
              <a:t>Environmental </a:t>
            </a:r>
            <a:r>
              <a:rPr lang="en-US" sz="2800" b="1" dirty="0" smtClean="0">
                <a:latin typeface="Arial" panose="020B0604020202020204" pitchFamily="34" charset="0"/>
                <a:cs typeface="Arial" panose="020B0604020202020204" pitchFamily="34" charset="0"/>
              </a:rPr>
              <a:t>Science </a:t>
            </a:r>
            <a:r>
              <a:rPr lang="en-US" sz="2800" dirty="0">
                <a:latin typeface="Arial" panose="020B0604020202020204" pitchFamily="34" charset="0"/>
                <a:cs typeface="Arial" panose="020B0604020202020204" pitchFamily="34" charset="0"/>
              </a:rPr>
              <a:t>is the study of how living things (like plants, animals, and humans) interact with their surroundings (the air, water, land, and other living things). It looks at how these interactions affect both the environment and the organisms within it.</a:t>
            </a:r>
            <a:endParaRPr lang="en-US" sz="2800" dirty="0">
              <a:solidFill>
                <a:srgbClr val="224B22"/>
              </a:solidFill>
              <a:latin typeface="Arial" panose="020B0604020202020204" pitchFamily="34" charset="0"/>
              <a:ea typeface="Glacial Indifference"/>
              <a:cs typeface="Arial" panose="020B0604020202020204" pitchFamily="34" charset="0"/>
              <a:sym typeface="Glacial Indifference"/>
            </a:endParaRPr>
          </a:p>
        </p:txBody>
      </p:sp>
      <p:sp>
        <p:nvSpPr>
          <p:cNvPr id="5" name="Freeform 5"/>
          <p:cNvSpPr/>
          <p:nvPr/>
        </p:nvSpPr>
        <p:spPr>
          <a:xfrm rot="1199762">
            <a:off x="-981145" y="7554843"/>
            <a:ext cx="4307593" cy="3406915"/>
          </a:xfrm>
          <a:custGeom>
            <a:avLst/>
            <a:gdLst/>
            <a:ahLst/>
            <a:cxnLst/>
            <a:rect l="l" t="t" r="r" b="b"/>
            <a:pathLst>
              <a:path w="4307593" h="3406915">
                <a:moveTo>
                  <a:pt x="0" y="0"/>
                </a:moveTo>
                <a:lnTo>
                  <a:pt x="4307593" y="0"/>
                </a:lnTo>
                <a:lnTo>
                  <a:pt x="4307593" y="3406914"/>
                </a:lnTo>
                <a:lnTo>
                  <a:pt x="0" y="34069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1224327">
            <a:off x="15105503" y="7663219"/>
            <a:ext cx="4307593" cy="3406915"/>
          </a:xfrm>
          <a:custGeom>
            <a:avLst/>
            <a:gdLst/>
            <a:ahLst/>
            <a:cxnLst/>
            <a:rect l="l" t="t" r="r" b="b"/>
            <a:pathLst>
              <a:path w="4307593" h="3406915">
                <a:moveTo>
                  <a:pt x="0" y="0"/>
                </a:moveTo>
                <a:lnTo>
                  <a:pt x="4307594" y="0"/>
                </a:lnTo>
                <a:lnTo>
                  <a:pt x="4307594" y="3406914"/>
                </a:lnTo>
                <a:lnTo>
                  <a:pt x="0" y="340691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405364" y="-500397"/>
            <a:ext cx="7315200" cy="1529097"/>
          </a:xfrm>
          <a:custGeom>
            <a:avLst/>
            <a:gdLst/>
            <a:ahLst/>
            <a:cxnLst/>
            <a:rect l="l" t="t" r="r" b="b"/>
            <a:pathLst>
              <a:path w="7315200" h="1529097">
                <a:moveTo>
                  <a:pt x="0" y="0"/>
                </a:moveTo>
                <a:lnTo>
                  <a:pt x="7315200" y="0"/>
                </a:lnTo>
                <a:lnTo>
                  <a:pt x="7315200" y="1529097"/>
                </a:lnTo>
                <a:lnTo>
                  <a:pt x="0" y="152909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2362200" y="1607571"/>
            <a:ext cx="9783606" cy="1661993"/>
          </a:xfrm>
          <a:prstGeom prst="rect">
            <a:avLst/>
          </a:prstGeom>
        </p:spPr>
        <p:txBody>
          <a:bodyPr wrap="square" lIns="0" tIns="0" rIns="0" bIns="0" rtlCol="0" anchor="t">
            <a:spAutoFit/>
          </a:bodyPr>
          <a:lstStyle/>
          <a:p>
            <a:pPr algn="ctr"/>
            <a:r>
              <a:rPr lang="en-US" sz="5400" dirty="0">
                <a:latin typeface="Arial" panose="020B0604020202020204" pitchFamily="34" charset="0"/>
                <a:cs typeface="Arial" panose="020B0604020202020204" pitchFamily="34" charset="0"/>
              </a:rPr>
              <a:t>What is Environmental Science?</a:t>
            </a:r>
          </a:p>
        </p:txBody>
      </p:sp>
      <p:sp>
        <p:nvSpPr>
          <p:cNvPr id="9" name="TextBox 9"/>
          <p:cNvSpPr txBox="1"/>
          <p:nvPr/>
        </p:nvSpPr>
        <p:spPr>
          <a:xfrm>
            <a:off x="2158688" y="2896469"/>
            <a:ext cx="5986359" cy="804545"/>
          </a:xfrm>
          <a:prstGeom prst="rect">
            <a:avLst/>
          </a:prstGeom>
        </p:spPr>
        <p:txBody>
          <a:bodyPr lIns="0" tIns="0" rIns="0" bIns="0" rtlCol="0" anchor="t">
            <a:spAutoFit/>
          </a:bodyPr>
          <a:lstStyle/>
          <a:p>
            <a:pPr algn="ctr">
              <a:lnSpc>
                <a:spcPts val="6580"/>
              </a:lnSpc>
              <a:spcBef>
                <a:spcPct val="0"/>
              </a:spcBef>
            </a:pPr>
            <a:endParaRPr lang="en-US" sz="4700" dirty="0">
              <a:solidFill>
                <a:srgbClr val="205732"/>
              </a:solidFill>
              <a:latin typeface="High Cruiser"/>
              <a:ea typeface="High Cruiser"/>
              <a:cs typeface="High Cruiser"/>
              <a:sym typeface="High Cruiser"/>
            </a:endParaRPr>
          </a:p>
        </p:txBody>
      </p:sp>
      <p:sp>
        <p:nvSpPr>
          <p:cNvPr id="10" name="Freeform 10"/>
          <p:cNvSpPr/>
          <p:nvPr/>
        </p:nvSpPr>
        <p:spPr>
          <a:xfrm flipH="1">
            <a:off x="11608600" y="-500397"/>
            <a:ext cx="7315200" cy="1529097"/>
          </a:xfrm>
          <a:custGeom>
            <a:avLst/>
            <a:gdLst/>
            <a:ahLst/>
            <a:cxnLst/>
            <a:rect l="l" t="t" r="r" b="b"/>
            <a:pathLst>
              <a:path w="7315200" h="1529097">
                <a:moveTo>
                  <a:pt x="7315200" y="0"/>
                </a:moveTo>
                <a:lnTo>
                  <a:pt x="0" y="0"/>
                </a:lnTo>
                <a:lnTo>
                  <a:pt x="0" y="1529097"/>
                </a:lnTo>
                <a:lnTo>
                  <a:pt x="7315200" y="1529097"/>
                </a:lnTo>
                <a:lnTo>
                  <a:pt x="731520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0"/>
          <p:cNvSpPr txBox="1"/>
          <p:nvPr/>
        </p:nvSpPr>
        <p:spPr>
          <a:xfrm>
            <a:off x="2844487" y="6149757"/>
            <a:ext cx="12649201" cy="2246769"/>
          </a:xfrm>
          <a:prstGeom prst="rect">
            <a:avLst/>
          </a:prstGeom>
          <a:noFill/>
        </p:spPr>
        <p:txBody>
          <a:bodyPr wrap="square" rtlCol="0">
            <a:spAutoFit/>
          </a:bodyPr>
          <a:lstStyle/>
          <a:p>
            <a:pPr algn="just"/>
            <a:r>
              <a:rPr lang="en-US" sz="2800" b="1" dirty="0" smtClean="0">
                <a:latin typeface="Arial" panose="020B0604020202020204" pitchFamily="34" charset="0"/>
                <a:cs typeface="Arial" panose="020B0604020202020204" pitchFamily="34" charset="0"/>
              </a:rPr>
              <a:t>	Environmental Science </a:t>
            </a:r>
            <a:r>
              <a:rPr lang="en-US" sz="2800" dirty="0">
                <a:latin typeface="Arial" panose="020B0604020202020204" pitchFamily="34" charset="0"/>
                <a:cs typeface="Arial" panose="020B0604020202020204" pitchFamily="34" charset="0"/>
              </a:rPr>
              <a:t>is an interdisciplinary academic field that integrates physical and biological </a:t>
            </a:r>
            <a:r>
              <a:rPr lang="en-US" sz="2800" dirty="0" smtClean="0">
                <a:latin typeface="Arial" panose="020B0604020202020204" pitchFamily="34" charset="0"/>
                <a:cs typeface="Arial" panose="020B0604020202020204" pitchFamily="34" charset="0"/>
              </a:rPr>
              <a:t>sciences, to </a:t>
            </a:r>
            <a:r>
              <a:rPr lang="en-US" sz="2800" dirty="0">
                <a:latin typeface="Arial" panose="020B0604020202020204" pitchFamily="34" charset="0"/>
                <a:cs typeface="Arial" panose="020B0604020202020204" pitchFamily="34" charset="0"/>
              </a:rPr>
              <a:t>the study of the environment, and the solution of environmental problems. Environmental science provides an integrated, quantitative, and interdisciplinary approach to the study of environmental systems.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3" name="Freeform 3"/>
          <p:cNvSpPr/>
          <p:nvPr/>
        </p:nvSpPr>
        <p:spPr>
          <a:xfrm>
            <a:off x="3826842" y="520109"/>
            <a:ext cx="10810554" cy="1562528"/>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3"/>
            <a:stretch>
              <a:fillRect/>
            </a:stretch>
          </a:blipFill>
        </p:spPr>
      </p:sp>
      <p:sp>
        <p:nvSpPr>
          <p:cNvPr id="4" name="Freeform 4"/>
          <p:cNvSpPr/>
          <p:nvPr/>
        </p:nvSpPr>
        <p:spPr>
          <a:xfrm rot="826195">
            <a:off x="15166238" y="-623366"/>
            <a:ext cx="3612868" cy="3304132"/>
          </a:xfrm>
          <a:custGeom>
            <a:avLst/>
            <a:gdLst/>
            <a:ahLst/>
            <a:cxnLst/>
            <a:rect l="l" t="t" r="r" b="b"/>
            <a:pathLst>
              <a:path w="3612868" h="3304132">
                <a:moveTo>
                  <a:pt x="0" y="0"/>
                </a:moveTo>
                <a:lnTo>
                  <a:pt x="3612868" y="0"/>
                </a:lnTo>
                <a:lnTo>
                  <a:pt x="3612868" y="3304132"/>
                </a:lnTo>
                <a:lnTo>
                  <a:pt x="0" y="33041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9758039">
            <a:off x="-741598" y="7722969"/>
            <a:ext cx="3540596" cy="3070662"/>
          </a:xfrm>
          <a:custGeom>
            <a:avLst/>
            <a:gdLst/>
            <a:ahLst/>
            <a:cxnLst/>
            <a:rect l="l" t="t" r="r" b="b"/>
            <a:pathLst>
              <a:path w="3540596" h="3070662">
                <a:moveTo>
                  <a:pt x="0" y="0"/>
                </a:moveTo>
                <a:lnTo>
                  <a:pt x="3540596" y="0"/>
                </a:lnTo>
                <a:lnTo>
                  <a:pt x="3540596" y="3070662"/>
                </a:lnTo>
                <a:lnTo>
                  <a:pt x="0" y="307066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62383" y="-301716"/>
            <a:ext cx="3529949" cy="2702016"/>
          </a:xfrm>
          <a:custGeom>
            <a:avLst/>
            <a:gdLst/>
            <a:ahLst/>
            <a:cxnLst/>
            <a:rect l="l" t="t" r="r" b="b"/>
            <a:pathLst>
              <a:path w="3529949" h="2702016">
                <a:moveTo>
                  <a:pt x="0" y="0"/>
                </a:moveTo>
                <a:lnTo>
                  <a:pt x="3529949" y="0"/>
                </a:lnTo>
                <a:lnTo>
                  <a:pt x="3529949" y="2702016"/>
                </a:lnTo>
                <a:lnTo>
                  <a:pt x="0" y="27020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4164819" y="904071"/>
            <a:ext cx="10134599" cy="738664"/>
          </a:xfrm>
          <a:prstGeom prst="rect">
            <a:avLst/>
          </a:prstGeom>
        </p:spPr>
        <p:txBody>
          <a:bodyPr wrap="square" lIns="0" tIns="0" rIns="0" bIns="0" rtlCol="0" anchor="t">
            <a:spAutoFit/>
          </a:bodyPr>
          <a:lstStyle/>
          <a:p>
            <a:r>
              <a:rPr lang="en-US" sz="4800" b="1" dirty="0">
                <a:latin typeface="Arial" panose="020B0604020202020204" pitchFamily="34" charset="0"/>
                <a:cs typeface="Arial" panose="020B0604020202020204" pitchFamily="34" charset="0"/>
              </a:rPr>
              <a:t>Why is it Interdisciplinary</a:t>
            </a:r>
            <a:r>
              <a:rPr lang="en-US" sz="4800" b="1" dirty="0" smtClean="0">
                <a:latin typeface="Arial" panose="020B0604020202020204" pitchFamily="34" charset="0"/>
                <a:cs typeface="Arial" panose="020B0604020202020204" pitchFamily="34" charset="0"/>
              </a:rPr>
              <a:t>?</a:t>
            </a:r>
            <a:endParaRPr lang="en-US" sz="4800" b="1" dirty="0">
              <a:latin typeface="Arial" panose="020B0604020202020204" pitchFamily="34" charset="0"/>
              <a:cs typeface="Arial" panose="020B0604020202020204" pitchFamily="34" charset="0"/>
            </a:endParaRPr>
          </a:p>
        </p:txBody>
      </p:sp>
      <p:sp>
        <p:nvSpPr>
          <p:cNvPr id="10" name="Freeform 10"/>
          <p:cNvSpPr/>
          <p:nvPr/>
        </p:nvSpPr>
        <p:spPr>
          <a:xfrm flipH="1" flipV="1">
            <a:off x="14531234" y="7579041"/>
            <a:ext cx="3756766" cy="2875634"/>
          </a:xfrm>
          <a:custGeom>
            <a:avLst/>
            <a:gdLst/>
            <a:ahLst/>
            <a:cxnLst/>
            <a:rect l="l" t="t" r="r" b="b"/>
            <a:pathLst>
              <a:path w="3756766" h="2875634">
                <a:moveTo>
                  <a:pt x="3756766" y="2875634"/>
                </a:moveTo>
                <a:lnTo>
                  <a:pt x="0" y="2875634"/>
                </a:lnTo>
                <a:lnTo>
                  <a:pt x="0" y="0"/>
                </a:lnTo>
                <a:lnTo>
                  <a:pt x="3756766" y="0"/>
                </a:lnTo>
                <a:lnTo>
                  <a:pt x="3756766" y="2875634"/>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TextBox 10"/>
          <p:cNvSpPr txBox="1"/>
          <p:nvPr/>
        </p:nvSpPr>
        <p:spPr>
          <a:xfrm>
            <a:off x="2362200" y="2854996"/>
            <a:ext cx="13739839" cy="1846659"/>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The </a:t>
            </a:r>
            <a:r>
              <a:rPr lang="en-US" sz="3200" dirty="0">
                <a:latin typeface="Arial" panose="020B0604020202020204" pitchFamily="34" charset="0"/>
                <a:cs typeface="Arial" panose="020B0604020202020204" pitchFamily="34" charset="0"/>
              </a:rPr>
              <a:t>term </a:t>
            </a:r>
            <a:r>
              <a:rPr lang="en-US" sz="3200" b="1" dirty="0">
                <a:latin typeface="Arial" panose="020B0604020202020204" pitchFamily="34" charset="0"/>
                <a:cs typeface="Arial" panose="020B0604020202020204" pitchFamily="34" charset="0"/>
              </a:rPr>
              <a:t>"interdisciplinary" </a:t>
            </a:r>
            <a:r>
              <a:rPr lang="en-US" sz="3200" dirty="0">
                <a:latin typeface="Arial" panose="020B0604020202020204" pitchFamily="34" charset="0"/>
                <a:cs typeface="Arial" panose="020B0604020202020204" pitchFamily="34" charset="0"/>
              </a:rPr>
              <a:t>means that environmental science combines knowledge and methods from different scientific areas. Here are the main sciences involved:</a:t>
            </a:r>
            <a:endParaRPr lang="en-US" sz="3200" dirty="0">
              <a:latin typeface="Arial" panose="020B0604020202020204" pitchFamily="34" charset="0"/>
              <a:ea typeface="High Cruiser"/>
              <a:cs typeface="Arial" panose="020B0604020202020204" pitchFamily="34" charset="0"/>
              <a:sym typeface="High Cruiser"/>
            </a:endParaRPr>
          </a:p>
          <a:p>
            <a:endParaRPr lang="en-US" dirty="0"/>
          </a:p>
        </p:txBody>
      </p:sp>
      <p:sp>
        <p:nvSpPr>
          <p:cNvPr id="12" name="TextBox 11"/>
          <p:cNvSpPr txBox="1"/>
          <p:nvPr/>
        </p:nvSpPr>
        <p:spPr>
          <a:xfrm>
            <a:off x="2362200" y="4540854"/>
            <a:ext cx="15240000" cy="3693319"/>
          </a:xfrm>
          <a:prstGeom prst="rect">
            <a:avLst/>
          </a:prstGeom>
          <a:noFill/>
        </p:spPr>
        <p:txBody>
          <a:bodyPr wrap="square" rtlCol="0">
            <a:spAutoFit/>
          </a:bodyPr>
          <a:lstStyle/>
          <a:p>
            <a:pPr algn="just"/>
            <a:r>
              <a:rPr lang="en-US" sz="3200" b="1" dirty="0">
                <a:latin typeface="Arial" panose="020B0604020202020204" pitchFamily="34" charset="0"/>
                <a:cs typeface="Arial" panose="020B0604020202020204" pitchFamily="34" charset="0"/>
              </a:rPr>
              <a:t>1. </a:t>
            </a:r>
            <a:r>
              <a:rPr lang="en-US" sz="3200" b="1" dirty="0" smtClean="0">
                <a:latin typeface="Arial" panose="020B0604020202020204" pitchFamily="34" charset="0"/>
                <a:cs typeface="Arial" panose="020B0604020202020204" pitchFamily="34" charset="0"/>
              </a:rPr>
              <a:t>Biology</a:t>
            </a:r>
          </a:p>
          <a:p>
            <a:pPr algn="just"/>
            <a:endParaRPr lang="en-US" sz="1400" b="1" dirty="0" smtClean="0">
              <a:latin typeface="Arial" panose="020B0604020202020204" pitchFamily="34" charset="0"/>
              <a:cs typeface="Arial" panose="020B0604020202020204" pitchFamily="34" charset="0"/>
            </a:endParaRPr>
          </a:p>
          <a:p>
            <a:pPr algn="just"/>
            <a:endParaRPr lang="en-US" sz="1400" b="1" dirty="0">
              <a:latin typeface="Arial" panose="020B0604020202020204" pitchFamily="34" charset="0"/>
              <a:cs typeface="Arial" panose="020B0604020202020204" pitchFamily="34" charset="0"/>
            </a:endParaRPr>
          </a:p>
          <a:p>
            <a:pPr algn="just"/>
            <a:r>
              <a:rPr lang="en-US" sz="3200" b="1" dirty="0">
                <a:latin typeface="Arial" panose="020B0604020202020204" pitchFamily="34" charset="0"/>
                <a:cs typeface="Arial" panose="020B0604020202020204" pitchFamily="34" charset="0"/>
              </a:rPr>
              <a:t>What it is: </a:t>
            </a:r>
            <a:r>
              <a:rPr lang="en-US" sz="3200" dirty="0">
                <a:latin typeface="Arial" panose="020B0604020202020204" pitchFamily="34" charset="0"/>
                <a:cs typeface="Arial" panose="020B0604020202020204" pitchFamily="34" charset="0"/>
              </a:rPr>
              <a:t>The study of living organisms</a:t>
            </a:r>
            <a:r>
              <a:rPr lang="en-US" sz="3200" dirty="0" smtClean="0">
                <a:latin typeface="Arial" panose="020B0604020202020204" pitchFamily="34" charset="0"/>
                <a:cs typeface="Arial" panose="020B0604020202020204" pitchFamily="34" charset="0"/>
              </a:rPr>
              <a:t>.</a:t>
            </a:r>
          </a:p>
          <a:p>
            <a:pPr algn="just"/>
            <a:endParaRPr lang="en-US" sz="1400" dirty="0" smtClean="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r>
              <a:rPr lang="en-US" sz="3200" b="1" dirty="0">
                <a:latin typeface="Arial" panose="020B0604020202020204" pitchFamily="34" charset="0"/>
                <a:cs typeface="Arial" panose="020B0604020202020204" pitchFamily="34" charset="0"/>
              </a:rPr>
              <a:t>Role in Environmental Science: </a:t>
            </a:r>
            <a:r>
              <a:rPr lang="en-US" sz="3200" dirty="0">
                <a:latin typeface="Arial" panose="020B0604020202020204" pitchFamily="34" charset="0"/>
                <a:cs typeface="Arial" panose="020B0604020202020204" pitchFamily="34" charset="0"/>
              </a:rPr>
              <a:t>Biology helps us understand how different species interact with each other and their habitats. For example, studying food chains shows how energy flows through an ecosystem.</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4" name="Freeform 4"/>
          <p:cNvSpPr/>
          <p:nvPr/>
        </p:nvSpPr>
        <p:spPr>
          <a:xfrm>
            <a:off x="0" y="8191500"/>
            <a:ext cx="18288000" cy="2154494"/>
          </a:xfrm>
          <a:custGeom>
            <a:avLst/>
            <a:gdLst/>
            <a:ahLst/>
            <a:cxnLst/>
            <a:rect l="l" t="t" r="r" b="b"/>
            <a:pathLst>
              <a:path w="18288000" h="2468880">
                <a:moveTo>
                  <a:pt x="0" y="0"/>
                </a:moveTo>
                <a:lnTo>
                  <a:pt x="18288000" y="0"/>
                </a:lnTo>
                <a:lnTo>
                  <a:pt x="18288000" y="2468880"/>
                </a:lnTo>
                <a:lnTo>
                  <a:pt x="0" y="2468880"/>
                </a:lnTo>
                <a:lnTo>
                  <a:pt x="0" y="0"/>
                </a:lnTo>
                <a:close/>
              </a:path>
            </a:pathLst>
          </a:custGeom>
          <a:blipFill>
            <a:blip r:embed="rId3"/>
            <a:stretch>
              <a:fillRect/>
            </a:stretch>
          </a:blipFill>
        </p:spPr>
      </p:sp>
      <p:sp>
        <p:nvSpPr>
          <p:cNvPr id="8" name="TextBox 7"/>
          <p:cNvSpPr txBox="1"/>
          <p:nvPr/>
        </p:nvSpPr>
        <p:spPr>
          <a:xfrm>
            <a:off x="609600" y="190500"/>
            <a:ext cx="17449800" cy="8294578"/>
          </a:xfrm>
          <a:prstGeom prst="rect">
            <a:avLst/>
          </a:prstGeom>
          <a:noFill/>
        </p:spPr>
        <p:txBody>
          <a:bodyPr wrap="square" rtlCol="0">
            <a:spAutoFit/>
          </a:bodyPr>
          <a:lstStyle/>
          <a:p>
            <a:pPr algn="just"/>
            <a:r>
              <a:rPr lang="en-US" sz="3200" b="1" dirty="0">
                <a:latin typeface="Arial" panose="020B0604020202020204" pitchFamily="34" charset="0"/>
                <a:cs typeface="Arial" panose="020B0604020202020204" pitchFamily="34" charset="0"/>
              </a:rPr>
              <a:t>2. </a:t>
            </a:r>
            <a:r>
              <a:rPr lang="en-US" sz="3200" b="1" dirty="0" smtClean="0">
                <a:latin typeface="Arial" panose="020B0604020202020204" pitchFamily="34" charset="0"/>
                <a:cs typeface="Arial" panose="020B0604020202020204" pitchFamily="34" charset="0"/>
              </a:rPr>
              <a:t>Chemistry</a:t>
            </a:r>
          </a:p>
          <a:p>
            <a:pPr algn="just"/>
            <a:endParaRPr lang="en-US" sz="1100" b="1"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What it is: </a:t>
            </a:r>
            <a:r>
              <a:rPr lang="en-US" sz="2800" dirty="0">
                <a:latin typeface="Arial" panose="020B0604020202020204" pitchFamily="34" charset="0"/>
                <a:cs typeface="Arial" panose="020B0604020202020204" pitchFamily="34" charset="0"/>
              </a:rPr>
              <a:t>The study of substances, their properties, and how they change</a:t>
            </a:r>
            <a:r>
              <a:rPr lang="en-US" sz="2800" dirty="0" smtClean="0">
                <a:latin typeface="Arial" panose="020B0604020202020204" pitchFamily="34" charset="0"/>
                <a:cs typeface="Arial" panose="020B0604020202020204" pitchFamily="34" charset="0"/>
              </a:rPr>
              <a:t>.</a:t>
            </a:r>
          </a:p>
          <a:p>
            <a:pPr algn="just"/>
            <a:endParaRPr lang="en-US" sz="10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Role in Environmental Science: </a:t>
            </a:r>
            <a:r>
              <a:rPr lang="en-US" sz="2800" dirty="0">
                <a:latin typeface="Arial" panose="020B0604020202020204" pitchFamily="34" charset="0"/>
                <a:cs typeface="Arial" panose="020B0604020202020204" pitchFamily="34" charset="0"/>
              </a:rPr>
              <a:t>Chemistry is important for understanding pollutants and how they affect air and water quality. For instance, knowing how chemicals react helps us understand issues like acid rain or greenhouse gases</a:t>
            </a:r>
            <a:r>
              <a:rPr lang="en-US" sz="2800" dirty="0" smtClean="0">
                <a:latin typeface="Arial" panose="020B0604020202020204" pitchFamily="34" charset="0"/>
                <a:cs typeface="Arial" panose="020B0604020202020204" pitchFamily="34" charset="0"/>
              </a:rPr>
              <a:t>.</a:t>
            </a:r>
          </a:p>
          <a:p>
            <a:pPr algn="just"/>
            <a:endParaRPr lang="en-US" sz="1600" dirty="0" smtClean="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r>
              <a:rPr lang="en-US" sz="3200" b="1" dirty="0">
                <a:latin typeface="Arial" panose="020B0604020202020204" pitchFamily="34" charset="0"/>
                <a:cs typeface="Arial" panose="020B0604020202020204" pitchFamily="34" charset="0"/>
              </a:rPr>
              <a:t>3. Physics</a:t>
            </a:r>
          </a:p>
          <a:p>
            <a:pPr algn="just"/>
            <a:r>
              <a:rPr lang="en-US" sz="2800" b="1" dirty="0">
                <a:latin typeface="Arial" panose="020B0604020202020204" pitchFamily="34" charset="0"/>
                <a:cs typeface="Arial" panose="020B0604020202020204" pitchFamily="34" charset="0"/>
              </a:rPr>
              <a:t>What it is: </a:t>
            </a:r>
            <a:r>
              <a:rPr lang="en-US" sz="2800" dirty="0">
                <a:latin typeface="Arial" panose="020B0604020202020204" pitchFamily="34" charset="0"/>
                <a:cs typeface="Arial" panose="020B0604020202020204" pitchFamily="34" charset="0"/>
              </a:rPr>
              <a:t>The study of matter, energy, and the forces that act on them</a:t>
            </a:r>
            <a:r>
              <a:rPr lang="en-US" sz="2800" dirty="0" smtClean="0">
                <a:latin typeface="Arial" panose="020B0604020202020204" pitchFamily="34" charset="0"/>
                <a:cs typeface="Arial" panose="020B0604020202020204" pitchFamily="34" charset="0"/>
              </a:rPr>
              <a:t>.</a:t>
            </a:r>
          </a:p>
          <a:p>
            <a:pPr algn="just"/>
            <a:endParaRPr lang="en-US" sz="16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Role in Environmental Science: </a:t>
            </a:r>
            <a:r>
              <a:rPr lang="en-US" sz="2800" dirty="0">
                <a:latin typeface="Arial" panose="020B0604020202020204" pitchFamily="34" charset="0"/>
                <a:cs typeface="Arial" panose="020B0604020202020204" pitchFamily="34" charset="0"/>
              </a:rPr>
              <a:t>Physics helps explain natural processes like climate patterns, energy flow in ecosystems, and the effects of pollution on physical systems (like how heat affects ocean currents</a:t>
            </a:r>
            <a:r>
              <a:rPr lang="en-US" sz="2800" dirty="0" smtClean="0">
                <a:latin typeface="Arial" panose="020B0604020202020204" pitchFamily="34" charset="0"/>
                <a:cs typeface="Arial" panose="020B0604020202020204" pitchFamily="34" charset="0"/>
              </a:rPr>
              <a:t>).</a:t>
            </a:r>
          </a:p>
          <a:p>
            <a:pPr algn="just"/>
            <a:endParaRPr lang="en-US" sz="2800" dirty="0">
              <a:latin typeface="Arial" panose="020B0604020202020204" pitchFamily="34" charset="0"/>
              <a:cs typeface="Arial" panose="020B0604020202020204" pitchFamily="34" charset="0"/>
            </a:endParaRPr>
          </a:p>
          <a:p>
            <a:pPr algn="just"/>
            <a:r>
              <a:rPr lang="en-US" sz="3200" b="1" dirty="0">
                <a:latin typeface="Arial" panose="020B0604020202020204" pitchFamily="34" charset="0"/>
                <a:cs typeface="Arial" panose="020B0604020202020204" pitchFamily="34" charset="0"/>
              </a:rPr>
              <a:t>4. Geology</a:t>
            </a:r>
          </a:p>
          <a:p>
            <a:pPr algn="just"/>
            <a:r>
              <a:rPr lang="en-US" sz="2800" b="1" dirty="0">
                <a:latin typeface="Arial" panose="020B0604020202020204" pitchFamily="34" charset="0"/>
                <a:cs typeface="Arial" panose="020B0604020202020204" pitchFamily="34" charset="0"/>
              </a:rPr>
              <a:t>What it is: </a:t>
            </a:r>
            <a:r>
              <a:rPr lang="en-US" sz="2800" dirty="0">
                <a:latin typeface="Arial" panose="020B0604020202020204" pitchFamily="34" charset="0"/>
                <a:cs typeface="Arial" panose="020B0604020202020204" pitchFamily="34" charset="0"/>
              </a:rPr>
              <a:t>The study of the Earth’s structure, materials, and processes</a:t>
            </a:r>
            <a:r>
              <a:rPr lang="en-US" sz="2800" dirty="0" smtClean="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p>
            <a:pPr algn="just"/>
            <a:r>
              <a:rPr lang="en-US" sz="2800" b="1" dirty="0">
                <a:latin typeface="Arial" panose="020B0604020202020204" pitchFamily="34" charset="0"/>
                <a:cs typeface="Arial" panose="020B0604020202020204" pitchFamily="34" charset="0"/>
              </a:rPr>
              <a:t>Role in Environmental Science: </a:t>
            </a:r>
            <a:r>
              <a:rPr lang="en-US" sz="2800" dirty="0">
                <a:latin typeface="Arial" panose="020B0604020202020204" pitchFamily="34" charset="0"/>
                <a:cs typeface="Arial" panose="020B0604020202020204" pitchFamily="34" charset="0"/>
              </a:rPr>
              <a:t>Geology provides insights into natural resources (like minerals and fossil fuels) and natural hazards (like earthquakes and landslides). Understanding the Earth’s geology helps us manage land use and conservation efforts.</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6666" b="-16666"/>
            </a:stretch>
          </a:blipFill>
        </p:spPr>
      </p:sp>
      <p:sp>
        <p:nvSpPr>
          <p:cNvPr id="3" name="Freeform 3"/>
          <p:cNvSpPr/>
          <p:nvPr/>
        </p:nvSpPr>
        <p:spPr>
          <a:xfrm>
            <a:off x="4866967" y="1257300"/>
            <a:ext cx="11277600" cy="1703940"/>
          </a:xfrm>
          <a:custGeom>
            <a:avLst/>
            <a:gdLst/>
            <a:ahLst/>
            <a:cxnLst/>
            <a:rect l="l" t="t" r="r" b="b"/>
            <a:pathLst>
              <a:path w="6533219" h="1562528">
                <a:moveTo>
                  <a:pt x="0" y="0"/>
                </a:moveTo>
                <a:lnTo>
                  <a:pt x="6533218" y="0"/>
                </a:lnTo>
                <a:lnTo>
                  <a:pt x="6533218" y="1562528"/>
                </a:lnTo>
                <a:lnTo>
                  <a:pt x="0" y="1562528"/>
                </a:lnTo>
                <a:lnTo>
                  <a:pt x="0" y="0"/>
                </a:lnTo>
                <a:close/>
              </a:path>
            </a:pathLst>
          </a:custGeom>
          <a:blipFill>
            <a:blip r:embed="rId3"/>
            <a:stretch>
              <a:fillRect/>
            </a:stretch>
          </a:blipFill>
        </p:spPr>
      </p:sp>
      <p:pic>
        <p:nvPicPr>
          <p:cNvPr id="4" name="Picture 4"/>
          <p:cNvPicPr>
            <a:picLocks noChangeAspect="1"/>
          </p:cNvPicPr>
          <p:nvPr/>
        </p:nvPicPr>
        <p:blipFill>
          <a:blip r:embed="rId4"/>
          <a:stretch>
            <a:fillRect/>
          </a:stretch>
        </p:blipFill>
        <p:spPr>
          <a:xfrm>
            <a:off x="-419099" y="2571693"/>
            <a:ext cx="5600699" cy="5467407"/>
          </a:xfrm>
          <a:prstGeom prst="rect">
            <a:avLst/>
          </a:prstGeom>
        </p:spPr>
      </p:pic>
      <p:sp>
        <p:nvSpPr>
          <p:cNvPr id="5" name="Freeform 5"/>
          <p:cNvSpPr/>
          <p:nvPr/>
        </p:nvSpPr>
        <p:spPr>
          <a:xfrm>
            <a:off x="11131628" y="8229543"/>
            <a:ext cx="7156372" cy="2057457"/>
          </a:xfrm>
          <a:custGeom>
            <a:avLst/>
            <a:gdLst/>
            <a:ahLst/>
            <a:cxnLst/>
            <a:rect l="l" t="t" r="r" b="b"/>
            <a:pathLst>
              <a:path w="7156372" h="2057457">
                <a:moveTo>
                  <a:pt x="0" y="0"/>
                </a:moveTo>
                <a:lnTo>
                  <a:pt x="7156372" y="0"/>
                </a:lnTo>
                <a:lnTo>
                  <a:pt x="7156372" y="2057457"/>
                </a:lnTo>
                <a:lnTo>
                  <a:pt x="0" y="2057457"/>
                </a:lnTo>
                <a:lnTo>
                  <a:pt x="0" y="0"/>
                </a:lnTo>
                <a:close/>
              </a:path>
            </a:pathLst>
          </a:custGeom>
          <a:blipFill>
            <a:blip r:embed="rId5"/>
            <a:stretch>
              <a:fillRect/>
            </a:stretch>
          </a:blipFill>
        </p:spPr>
      </p:sp>
      <p:sp>
        <p:nvSpPr>
          <p:cNvPr id="6" name="TextBox 6"/>
          <p:cNvSpPr txBox="1"/>
          <p:nvPr/>
        </p:nvSpPr>
        <p:spPr>
          <a:xfrm>
            <a:off x="5427716" y="1401022"/>
            <a:ext cx="8593083" cy="1354217"/>
          </a:xfrm>
          <a:prstGeom prst="rect">
            <a:avLst/>
          </a:prstGeom>
        </p:spPr>
        <p:txBody>
          <a:bodyPr wrap="square" lIns="0" tIns="0" rIns="0" bIns="0" rtlCol="0" anchor="t">
            <a:spAutoFit/>
          </a:bodyPr>
          <a:lstStyle/>
          <a:p>
            <a:pPr algn="ctr">
              <a:spcBef>
                <a:spcPct val="0"/>
              </a:spcBef>
            </a:pPr>
            <a:r>
              <a:rPr lang="en-US" sz="4400" dirty="0" smtClean="0">
                <a:latin typeface="Arial Black" panose="020B0A04020102020204" pitchFamily="34" charset="0"/>
                <a:ea typeface="High Cruiser"/>
                <a:cs typeface="High Cruiser"/>
                <a:sym typeface="High Cruiser"/>
              </a:rPr>
              <a:t>Importance of Environmental </a:t>
            </a:r>
            <a:r>
              <a:rPr lang="en-US" sz="4400" dirty="0">
                <a:latin typeface="Arial Black" panose="020B0A04020102020204" pitchFamily="34" charset="0"/>
                <a:ea typeface="High Cruiser"/>
                <a:cs typeface="High Cruiser"/>
                <a:sym typeface="High Cruiser"/>
              </a:rPr>
              <a:t>S</a:t>
            </a:r>
            <a:r>
              <a:rPr lang="en-US" sz="4400" dirty="0" smtClean="0">
                <a:latin typeface="Arial Black" panose="020B0A04020102020204" pitchFamily="34" charset="0"/>
                <a:ea typeface="High Cruiser"/>
                <a:cs typeface="High Cruiser"/>
                <a:sym typeface="High Cruiser"/>
              </a:rPr>
              <a:t>cience </a:t>
            </a:r>
            <a:endParaRPr lang="en-US" sz="4400" dirty="0">
              <a:latin typeface="Arial Black" panose="020B0A04020102020204" pitchFamily="34" charset="0"/>
              <a:ea typeface="High Cruiser"/>
              <a:cs typeface="High Cruiser"/>
              <a:sym typeface="High Cruiser"/>
            </a:endParaRPr>
          </a:p>
        </p:txBody>
      </p:sp>
      <p:sp>
        <p:nvSpPr>
          <p:cNvPr id="7" name="TextBox 7"/>
          <p:cNvSpPr txBox="1"/>
          <p:nvPr/>
        </p:nvSpPr>
        <p:spPr>
          <a:xfrm>
            <a:off x="5181600" y="4130860"/>
            <a:ext cx="11772900" cy="1744067"/>
          </a:xfrm>
          <a:prstGeom prst="rect">
            <a:avLst/>
          </a:prstGeom>
        </p:spPr>
        <p:txBody>
          <a:bodyPr wrap="square" lIns="0" tIns="0" rIns="0" bIns="0" rtlCol="0" anchor="t">
            <a:spAutoFit/>
          </a:bodyPr>
          <a:lstStyle/>
          <a:p>
            <a:pPr algn="just">
              <a:lnSpc>
                <a:spcPts val="3415"/>
              </a:lnSpc>
              <a:spcBef>
                <a:spcPct val="0"/>
              </a:spcBef>
            </a:pPr>
            <a:r>
              <a:rPr lang="en-US" sz="2800" b="1" dirty="0" smtClean="0">
                <a:solidFill>
                  <a:schemeClr val="accent3">
                    <a:lumMod val="50000"/>
                  </a:schemeClr>
                </a:solidFill>
                <a:latin typeface="Arial" panose="020B0604020202020204" pitchFamily="34" charset="0"/>
                <a:cs typeface="Arial" panose="020B0604020202020204" pitchFamily="34" charset="0"/>
              </a:rPr>
              <a:t>	</a:t>
            </a:r>
            <a:r>
              <a:rPr lang="en-US" sz="3600" b="1" dirty="0" smtClean="0">
                <a:latin typeface="Arial" panose="020B0604020202020204" pitchFamily="34" charset="0"/>
                <a:cs typeface="Arial" panose="020B0604020202020204" pitchFamily="34" charset="0"/>
              </a:rPr>
              <a:t>Environmental </a:t>
            </a:r>
            <a:r>
              <a:rPr lang="en-US" sz="3600" b="1" dirty="0">
                <a:latin typeface="Arial" panose="020B0604020202020204" pitchFamily="34" charset="0"/>
                <a:cs typeface="Arial" panose="020B0604020202020204" pitchFamily="34" charset="0"/>
              </a:rPr>
              <a:t>science </a:t>
            </a:r>
            <a:r>
              <a:rPr lang="en-US" sz="3600" dirty="0">
                <a:latin typeface="Arial" panose="020B0604020202020204" pitchFamily="34" charset="0"/>
                <a:cs typeface="Arial" panose="020B0604020202020204" pitchFamily="34" charset="0"/>
              </a:rPr>
              <a:t>is essential for several reasons, helping us understand natural phenomena, the impact of human activities on the environment, and how to find sustainable solutions to ecological problems.</a:t>
            </a:r>
            <a:endParaRPr lang="en-US" sz="3200" dirty="0">
              <a:latin typeface="Arial" panose="020B0604020202020204" pitchFamily="34" charset="0"/>
              <a:ea typeface="Glacial Indifference"/>
              <a:cs typeface="Arial" panose="020B0604020202020204" pitchFamily="34" charset="0"/>
              <a:sym typeface="Glacial Indifference"/>
            </a:endParaRPr>
          </a:p>
        </p:txBody>
      </p:sp>
      <p:sp>
        <p:nvSpPr>
          <p:cNvPr id="8" name="Freeform 8"/>
          <p:cNvSpPr/>
          <p:nvPr/>
        </p:nvSpPr>
        <p:spPr>
          <a:xfrm flipH="1" flipV="1">
            <a:off x="-246116" y="0"/>
            <a:ext cx="7156372" cy="2057457"/>
          </a:xfrm>
          <a:custGeom>
            <a:avLst/>
            <a:gdLst/>
            <a:ahLst/>
            <a:cxnLst/>
            <a:rect l="l" t="t" r="r" b="b"/>
            <a:pathLst>
              <a:path w="7156372" h="2057457">
                <a:moveTo>
                  <a:pt x="7156373" y="2057457"/>
                </a:moveTo>
                <a:lnTo>
                  <a:pt x="0" y="2057457"/>
                </a:lnTo>
                <a:lnTo>
                  <a:pt x="0" y="0"/>
                </a:lnTo>
                <a:lnTo>
                  <a:pt x="7156373" y="0"/>
                </a:lnTo>
                <a:lnTo>
                  <a:pt x="7156373" y="2057457"/>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4" name="Freeform 4"/>
          <p:cNvSpPr/>
          <p:nvPr/>
        </p:nvSpPr>
        <p:spPr>
          <a:xfrm>
            <a:off x="-378239" y="0"/>
            <a:ext cx="6480810" cy="10287000"/>
          </a:xfrm>
          <a:custGeom>
            <a:avLst/>
            <a:gdLst/>
            <a:ahLst/>
            <a:cxnLst/>
            <a:rect l="l" t="t" r="r" b="b"/>
            <a:pathLst>
              <a:path w="6480810" h="10287000">
                <a:moveTo>
                  <a:pt x="0" y="0"/>
                </a:moveTo>
                <a:lnTo>
                  <a:pt x="6480810" y="0"/>
                </a:lnTo>
                <a:lnTo>
                  <a:pt x="6480810" y="10287000"/>
                </a:lnTo>
                <a:lnTo>
                  <a:pt x="0" y="10287000"/>
                </a:lnTo>
                <a:lnTo>
                  <a:pt x="0" y="0"/>
                </a:lnTo>
                <a:close/>
              </a:path>
            </a:pathLst>
          </a:custGeom>
          <a:blipFill>
            <a:blip r:embed="rId4"/>
            <a:stretch>
              <a:fillRect/>
            </a:stretch>
          </a:blipFill>
        </p:spPr>
      </p:sp>
      <p:sp>
        <p:nvSpPr>
          <p:cNvPr id="7" name="TextBox 6"/>
          <p:cNvSpPr txBox="1"/>
          <p:nvPr/>
        </p:nvSpPr>
        <p:spPr>
          <a:xfrm>
            <a:off x="5383313" y="2324100"/>
            <a:ext cx="12008997" cy="5909310"/>
          </a:xfrm>
          <a:prstGeom prst="rect">
            <a:avLst/>
          </a:prstGeom>
          <a:noFill/>
        </p:spPr>
        <p:txBody>
          <a:bodyPr wrap="square" rtlCol="0">
            <a:spAutoFit/>
          </a:bodyPr>
          <a:lstStyle/>
          <a:p>
            <a:pPr algn="just"/>
            <a:r>
              <a:rPr lang="en-US" sz="4000" b="1" dirty="0" smtClean="0">
                <a:latin typeface="Arial" panose="020B0604020202020204" pitchFamily="34" charset="0"/>
                <a:cs typeface="Arial" panose="020B0604020202020204" pitchFamily="34" charset="0"/>
              </a:rPr>
              <a:t>1. Understanding </a:t>
            </a:r>
            <a:r>
              <a:rPr lang="en-US" sz="4000" b="1" dirty="0">
                <a:latin typeface="Arial" panose="020B0604020202020204" pitchFamily="34" charset="0"/>
                <a:cs typeface="Arial" panose="020B0604020202020204" pitchFamily="34" charset="0"/>
              </a:rPr>
              <a:t>Natural </a:t>
            </a:r>
            <a:r>
              <a:rPr lang="en-US" sz="4000" b="1" dirty="0" smtClean="0">
                <a:latin typeface="Arial" panose="020B0604020202020204" pitchFamily="34" charset="0"/>
                <a:cs typeface="Arial" panose="020B0604020202020204" pitchFamily="34" charset="0"/>
              </a:rPr>
              <a:t>Phenomena</a:t>
            </a:r>
          </a:p>
          <a:p>
            <a:pPr algn="just"/>
            <a:endParaRPr lang="en-US" sz="32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200" b="1" dirty="0">
                <a:latin typeface="Arial" panose="020B0604020202020204" pitchFamily="34" charset="0"/>
                <a:cs typeface="Arial" panose="020B0604020202020204" pitchFamily="34" charset="0"/>
              </a:rPr>
              <a:t>Explains Nature: </a:t>
            </a:r>
            <a:r>
              <a:rPr lang="en-US" sz="3200" dirty="0">
                <a:latin typeface="Arial" panose="020B0604020202020204" pitchFamily="34" charset="0"/>
                <a:cs typeface="Arial" panose="020B0604020202020204" pitchFamily="34" charset="0"/>
              </a:rPr>
              <a:t>Environmental science helps us learn about natural processes like weather patterns, plant growth, and animal behavior. For example, it explains how seasons change and why certain plants thrive in specific </a:t>
            </a:r>
            <a:r>
              <a:rPr lang="en-US" sz="3200" dirty="0" smtClean="0">
                <a:latin typeface="Arial" panose="020B0604020202020204" pitchFamily="34" charset="0"/>
                <a:cs typeface="Arial" panose="020B0604020202020204" pitchFamily="34" charset="0"/>
              </a:rPr>
              <a:t>environments.</a:t>
            </a:r>
          </a:p>
          <a:p>
            <a:pPr marL="285750" indent="-285750" algn="just">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3200" b="1" dirty="0" smtClean="0">
                <a:latin typeface="Arial" panose="020B0604020202020204" pitchFamily="34" charset="0"/>
                <a:cs typeface="Arial" panose="020B0604020202020204" pitchFamily="34" charset="0"/>
              </a:rPr>
              <a:t>Ecosystem </a:t>
            </a:r>
            <a:r>
              <a:rPr lang="en-US" sz="3200" b="1" dirty="0">
                <a:latin typeface="Arial" panose="020B0604020202020204" pitchFamily="34" charset="0"/>
                <a:cs typeface="Arial" panose="020B0604020202020204" pitchFamily="34" charset="0"/>
              </a:rPr>
              <a:t>Interactions: </a:t>
            </a:r>
            <a:r>
              <a:rPr lang="en-US" sz="3200" dirty="0">
                <a:latin typeface="Arial" panose="020B0604020202020204" pitchFamily="34" charset="0"/>
                <a:cs typeface="Arial" panose="020B0604020202020204" pitchFamily="34" charset="0"/>
              </a:rPr>
              <a:t>It studies how different living things interact with each other and their surroundings. This knowledge is crucial for maintaining healthy ecosystems where all species can survive.</a:t>
            </a:r>
          </a:p>
          <a:p>
            <a:endParaRPr lang="en-US" dirty="0"/>
          </a:p>
        </p:txBody>
      </p:sp>
      <p:sp>
        <p:nvSpPr>
          <p:cNvPr id="8" name="TextBox 7"/>
          <p:cNvSpPr txBox="1"/>
          <p:nvPr/>
        </p:nvSpPr>
        <p:spPr>
          <a:xfrm>
            <a:off x="5923284" y="1000661"/>
            <a:ext cx="11125200"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Here’s a simple breakdown of its importance:</a:t>
            </a:r>
          </a:p>
          <a:p>
            <a:endParaRPr lang="en-US" sz="40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3"/>
            <a:stretch>
              <a:fillRect t="-16666" b="-16666"/>
            </a:stretch>
          </a:blipFill>
        </p:spPr>
      </p:sp>
      <p:sp>
        <p:nvSpPr>
          <p:cNvPr id="4" name="Freeform 4"/>
          <p:cNvSpPr/>
          <p:nvPr/>
        </p:nvSpPr>
        <p:spPr>
          <a:xfrm rot="1222478">
            <a:off x="-340373" y="7702677"/>
            <a:ext cx="2336262" cy="3111245"/>
          </a:xfrm>
          <a:custGeom>
            <a:avLst/>
            <a:gdLst/>
            <a:ahLst/>
            <a:cxnLst/>
            <a:rect l="l" t="t" r="r" b="b"/>
            <a:pathLst>
              <a:path w="2336262" h="3111245">
                <a:moveTo>
                  <a:pt x="0" y="0"/>
                </a:moveTo>
                <a:lnTo>
                  <a:pt x="2336262" y="0"/>
                </a:lnTo>
                <a:lnTo>
                  <a:pt x="2336262" y="3111246"/>
                </a:lnTo>
                <a:lnTo>
                  <a:pt x="0" y="31112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093838" flipH="1">
            <a:off x="16091169" y="7724688"/>
            <a:ext cx="2336262" cy="3111245"/>
          </a:xfrm>
          <a:custGeom>
            <a:avLst/>
            <a:gdLst/>
            <a:ahLst/>
            <a:cxnLst/>
            <a:rect l="l" t="t" r="r" b="b"/>
            <a:pathLst>
              <a:path w="2336262" h="3111245">
                <a:moveTo>
                  <a:pt x="2336262" y="0"/>
                </a:moveTo>
                <a:lnTo>
                  <a:pt x="0" y="0"/>
                </a:lnTo>
                <a:lnTo>
                  <a:pt x="0" y="3111245"/>
                </a:lnTo>
                <a:lnTo>
                  <a:pt x="2336262" y="3111245"/>
                </a:lnTo>
                <a:lnTo>
                  <a:pt x="2336262"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1267676">
            <a:off x="-976330" y="6794873"/>
            <a:ext cx="1952660" cy="4114800"/>
          </a:xfrm>
          <a:custGeom>
            <a:avLst/>
            <a:gdLst/>
            <a:ahLst/>
            <a:cxnLst/>
            <a:rect l="l" t="t" r="r" b="b"/>
            <a:pathLst>
              <a:path w="1952660" h="4114800">
                <a:moveTo>
                  <a:pt x="0" y="0"/>
                </a:moveTo>
                <a:lnTo>
                  <a:pt x="1952660" y="0"/>
                </a:lnTo>
                <a:lnTo>
                  <a:pt x="195266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949532" flipH="1">
            <a:off x="17311670" y="6769528"/>
            <a:ext cx="1952660" cy="4114800"/>
          </a:xfrm>
          <a:custGeom>
            <a:avLst/>
            <a:gdLst/>
            <a:ahLst/>
            <a:cxnLst/>
            <a:rect l="l" t="t" r="r" b="b"/>
            <a:pathLst>
              <a:path w="1952660" h="4114800">
                <a:moveTo>
                  <a:pt x="1952660" y="0"/>
                </a:moveTo>
                <a:lnTo>
                  <a:pt x="0" y="0"/>
                </a:lnTo>
                <a:lnTo>
                  <a:pt x="0" y="4114800"/>
                </a:lnTo>
                <a:lnTo>
                  <a:pt x="1952660" y="4114800"/>
                </a:lnTo>
                <a:lnTo>
                  <a:pt x="195266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5844635" y="8852273"/>
            <a:ext cx="7315200" cy="1523754"/>
          </a:xfrm>
          <a:custGeom>
            <a:avLst/>
            <a:gdLst/>
            <a:ahLst/>
            <a:cxnLst/>
            <a:rect l="l" t="t" r="r" b="b"/>
            <a:pathLst>
              <a:path w="7315200" h="1523754">
                <a:moveTo>
                  <a:pt x="0" y="0"/>
                </a:moveTo>
                <a:lnTo>
                  <a:pt x="7315200" y="0"/>
                </a:lnTo>
                <a:lnTo>
                  <a:pt x="7315200" y="1523754"/>
                </a:lnTo>
                <a:lnTo>
                  <a:pt x="0" y="152375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TextBox 12"/>
          <p:cNvSpPr txBox="1"/>
          <p:nvPr/>
        </p:nvSpPr>
        <p:spPr>
          <a:xfrm>
            <a:off x="914399" y="254341"/>
            <a:ext cx="16687801" cy="3847207"/>
          </a:xfrm>
          <a:prstGeom prst="rect">
            <a:avLst/>
          </a:prstGeom>
          <a:noFill/>
        </p:spPr>
        <p:txBody>
          <a:bodyPr wrap="square" rtlCol="0">
            <a:spAutoFit/>
          </a:bodyPr>
          <a:lstStyle/>
          <a:p>
            <a:r>
              <a:rPr lang="en-US" sz="3200" b="1" dirty="0" smtClean="0">
                <a:latin typeface="Arial" panose="020B0604020202020204" pitchFamily="34" charset="0"/>
                <a:cs typeface="Arial" panose="020B0604020202020204" pitchFamily="34" charset="0"/>
              </a:rPr>
              <a:t>2. Human </a:t>
            </a:r>
            <a:r>
              <a:rPr lang="en-US" sz="3200" b="1" dirty="0">
                <a:latin typeface="Arial" panose="020B0604020202020204" pitchFamily="34" charset="0"/>
                <a:cs typeface="Arial" panose="020B0604020202020204" pitchFamily="34" charset="0"/>
              </a:rPr>
              <a:t>Impact on the </a:t>
            </a:r>
            <a:r>
              <a:rPr lang="en-US" sz="3200" b="1" dirty="0" smtClean="0">
                <a:latin typeface="Arial" panose="020B0604020202020204" pitchFamily="34" charset="0"/>
                <a:cs typeface="Arial" panose="020B0604020202020204" pitchFamily="34" charset="0"/>
              </a:rPr>
              <a:t>Environment</a:t>
            </a:r>
          </a:p>
          <a:p>
            <a:endParaRPr lang="en-US" sz="11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Identifying Problems: </a:t>
            </a:r>
            <a:r>
              <a:rPr lang="en-US" sz="2800" dirty="0">
                <a:latin typeface="Arial" panose="020B0604020202020204" pitchFamily="34" charset="0"/>
                <a:cs typeface="Arial" panose="020B0604020202020204" pitchFamily="34" charset="0"/>
              </a:rPr>
              <a:t>By studying environmental science, we can see how human actions—like pollution, deforestation, and urban development—affect nature. For instance, we learn how industrial waste can contaminate water sources</a:t>
            </a:r>
            <a:r>
              <a:rPr lang="en-US" sz="2800" dirty="0" smtClean="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Awareness: </a:t>
            </a:r>
            <a:r>
              <a:rPr lang="en-US" sz="2800" dirty="0">
                <a:latin typeface="Arial" panose="020B0604020202020204" pitchFamily="34" charset="0"/>
                <a:cs typeface="Arial" panose="020B0604020202020204" pitchFamily="34" charset="0"/>
              </a:rPr>
              <a:t>Environmental science educates people about the consequences of their actions. Understanding issues like climate change or habitat destruction encourages individuals and communities to make better choices.</a:t>
            </a:r>
          </a:p>
          <a:p>
            <a:endParaRPr lang="en-US" dirty="0"/>
          </a:p>
        </p:txBody>
      </p:sp>
      <p:sp>
        <p:nvSpPr>
          <p:cNvPr id="14" name="TextBox 13"/>
          <p:cNvSpPr txBox="1"/>
          <p:nvPr/>
        </p:nvSpPr>
        <p:spPr>
          <a:xfrm>
            <a:off x="914399" y="3921074"/>
            <a:ext cx="16685320" cy="3847207"/>
          </a:xfrm>
          <a:prstGeom prst="rect">
            <a:avLst/>
          </a:prstGeom>
          <a:noFill/>
        </p:spPr>
        <p:txBody>
          <a:bodyPr wrap="square" rtlCol="0">
            <a:spAutoFit/>
          </a:bodyPr>
          <a:lstStyle/>
          <a:p>
            <a:pPr algn="just"/>
            <a:r>
              <a:rPr lang="en-US" sz="3600" b="1" dirty="0" smtClean="0">
                <a:latin typeface="Arial" panose="020B0604020202020204" pitchFamily="34" charset="0"/>
                <a:cs typeface="Arial" panose="020B0604020202020204" pitchFamily="34" charset="0"/>
              </a:rPr>
              <a:t>3. Finding </a:t>
            </a:r>
            <a:r>
              <a:rPr lang="en-US" sz="3600" b="1" dirty="0">
                <a:latin typeface="Arial" panose="020B0604020202020204" pitchFamily="34" charset="0"/>
                <a:cs typeface="Arial" panose="020B0604020202020204" pitchFamily="34" charset="0"/>
              </a:rPr>
              <a:t>Sustainable </a:t>
            </a:r>
            <a:r>
              <a:rPr lang="en-US" sz="3600" b="1" dirty="0" smtClean="0">
                <a:latin typeface="Arial" panose="020B0604020202020204" pitchFamily="34" charset="0"/>
                <a:cs typeface="Arial" panose="020B0604020202020204" pitchFamily="34" charset="0"/>
              </a:rPr>
              <a:t>Solutions</a:t>
            </a:r>
          </a:p>
          <a:p>
            <a:pPr algn="just"/>
            <a:endParaRPr lang="en-US" sz="1000" b="1"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b="1" dirty="0">
                <a:latin typeface="Arial" panose="020B0604020202020204" pitchFamily="34" charset="0"/>
                <a:cs typeface="Arial" panose="020B0604020202020204" pitchFamily="34" charset="0"/>
              </a:rPr>
              <a:t>Resource Management: </a:t>
            </a:r>
            <a:r>
              <a:rPr lang="en-US" sz="2800" dirty="0">
                <a:latin typeface="Arial" panose="020B0604020202020204" pitchFamily="34" charset="0"/>
                <a:cs typeface="Arial" panose="020B0604020202020204" pitchFamily="34" charset="0"/>
              </a:rPr>
              <a:t>Environmental science teaches us how to use natural resources wisely so they can be available for future generations. This includes practices like recycling and using renewable energy sources</a:t>
            </a:r>
            <a:r>
              <a:rPr lang="en-US" sz="2800" dirty="0" smtClean="0">
                <a:latin typeface="Arial" panose="020B0604020202020204" pitchFamily="34" charset="0"/>
                <a:cs typeface="Arial" panose="020B0604020202020204" pitchFamily="34" charset="0"/>
              </a:rPr>
              <a:t>.</a:t>
            </a:r>
          </a:p>
          <a:p>
            <a:pPr algn="just"/>
            <a:endParaRPr lang="en-US" sz="11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b="1" dirty="0">
                <a:latin typeface="Arial" panose="020B0604020202020204" pitchFamily="34" charset="0"/>
                <a:cs typeface="Arial" panose="020B0604020202020204" pitchFamily="34" charset="0"/>
              </a:rPr>
              <a:t>Conservation Efforts: </a:t>
            </a:r>
            <a:r>
              <a:rPr lang="en-US" sz="2800" dirty="0">
                <a:latin typeface="Arial" panose="020B0604020202020204" pitchFamily="34" charset="0"/>
                <a:cs typeface="Arial" panose="020B0604020202020204" pitchFamily="34" charset="0"/>
              </a:rPr>
              <a:t>It guides efforts to protect endangered species and restore damaged ecosystems. For example, scientists may develop strategies to save a species that is at risk of extinction by protecting its habitat.</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1137</Words>
  <Application>Microsoft Office PowerPoint</Application>
  <PresentationFormat>Custom</PresentationFormat>
  <Paragraphs>152</Paragraphs>
  <Slides>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High Cruiser</vt:lpstr>
      <vt:lpstr>Calibri</vt:lpstr>
      <vt:lpstr>Glacial Indifference</vt:lpstr>
      <vt:lpstr>Wingdings</vt:lpstr>
      <vt:lpstr>Caveat Brush</vt:lpstr>
      <vt:lpstr>Arial</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ENVIRONMENTAL SCIENCE</dc:title>
  <dc:creator>T H I N K P A D</dc:creator>
  <cp:lastModifiedBy>T H I N K P A D</cp:lastModifiedBy>
  <cp:revision>27</cp:revision>
  <dcterms:created xsi:type="dcterms:W3CDTF">2006-08-16T00:00:00Z</dcterms:created>
  <dcterms:modified xsi:type="dcterms:W3CDTF">2025-02-02T13:27:19Z</dcterms:modified>
  <dc:identifier>DAGd6t6KUsg</dc:identifier>
</cp:coreProperties>
</file>